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3"/>
    <p:sldMasterId id="2147483665" r:id="rId4"/>
    <p:sldMasterId id="2147483668" r:id="rId5"/>
  </p:sldMasterIdLst>
  <p:notesMasterIdLst>
    <p:notesMasterId r:id="rId31"/>
  </p:notesMasterIdLst>
  <p:sldIdLst>
    <p:sldId id="623" r:id="rId6"/>
    <p:sldId id="624" r:id="rId7"/>
    <p:sldId id="603" r:id="rId8"/>
    <p:sldId id="625" r:id="rId9"/>
    <p:sldId id="585" r:id="rId10"/>
    <p:sldId id="626" r:id="rId11"/>
    <p:sldId id="627" r:id="rId12"/>
    <p:sldId id="586" r:id="rId13"/>
    <p:sldId id="588" r:id="rId14"/>
    <p:sldId id="606" r:id="rId15"/>
    <p:sldId id="628" r:id="rId16"/>
    <p:sldId id="591" r:id="rId17"/>
    <p:sldId id="592" r:id="rId18"/>
    <p:sldId id="593" r:id="rId19"/>
    <p:sldId id="607" r:id="rId20"/>
    <p:sldId id="629" r:id="rId21"/>
    <p:sldId id="630" r:id="rId22"/>
    <p:sldId id="596" r:id="rId23"/>
    <p:sldId id="598" r:id="rId24"/>
    <p:sldId id="597" r:id="rId25"/>
    <p:sldId id="599" r:id="rId26"/>
    <p:sldId id="600" r:id="rId27"/>
    <p:sldId id="601" r:id="rId28"/>
    <p:sldId id="602" r:id="rId29"/>
    <p:sldId id="632" r:id="rId30"/>
  </p:sldIdLst>
  <p:sldSz cx="12192000" cy="6858000"/>
  <p:notesSz cx="6858000" cy="9144000"/>
  <p:embeddedFontLst>
    <p:embeddedFont>
      <p:font typeface="微软雅黑" panose="020B0503020204020204" pitchFamily="34" charset="-122"/>
      <p:regular r:id="rId36"/>
    </p:embeddedFont>
    <p:embeddedFont>
      <p:font typeface="Calibri" panose="020F0502020204030204" charset="0"/>
      <p:regular r:id="rId37"/>
      <p:bold r:id="rId38"/>
      <p:italic r:id="rId39"/>
      <p:boldItalic r:id="rId40"/>
    </p:embeddedFont>
    <p:embeddedFont>
      <p:font typeface="等线 Light" panose="02010600030101010101" charset="-122"/>
      <p:regular r:id="rId41"/>
    </p:embeddedFont>
    <p:embeddedFont>
      <p:font typeface="等线" panose="02010600030101010101" charset="-122"/>
      <p:regular r:id="rId42"/>
    </p:embeddedFont>
    <p:embeddedFont>
      <p:font typeface="方正清刻本悦宋简体" panose="02000000000000000000" charset="-122"/>
      <p:regular r:id="rId43"/>
    </p:embeddedFont>
    <p:embeddedFont>
      <p:font typeface="汉仪尚巍手书简" panose="00020600040101010101" pitchFamily="18" charset="-122"/>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6" autoAdjust="0"/>
    <p:restoredTop sz="94660"/>
  </p:normalViewPr>
  <p:slideViewPr>
    <p:cSldViewPr snapToGrid="0">
      <p:cViewPr varScale="1">
        <p:scale>
          <a:sx n="65" d="100"/>
          <a:sy n="65" d="100"/>
        </p:scale>
        <p:origin x="82" y="2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4" Type="http://schemas.openxmlformats.org/officeDocument/2006/relationships/font" Target="fonts/font9.fntdata"/><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slideMaster" Target="slideMasters/slideMaster3.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7.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2D1DC1E-EFE5-41C7-A781-F1D37DE728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83C0CE-4F83-4C4B-A873-B9746817D37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2D1DC1E-EFE5-41C7-A781-F1D37DE728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83C0CE-4F83-4C4B-A873-B9746817D37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2D1DC1E-EFE5-41C7-A781-F1D37DE728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83C0CE-4F83-4C4B-A873-B9746817D37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FFFFF"/>
        </a:solidFill>
        <a:effectLst/>
      </p:bgPr>
    </p:bg>
    <p:spTree>
      <p:nvGrpSpPr>
        <p:cNvPr id="1" name=""/>
        <p:cNvGrpSpPr/>
        <p:nvPr/>
      </p:nvGrpSpPr>
      <p:grpSpPr>
        <a:xfrm>
          <a:off x="0" y="0"/>
          <a:ext cx="0" cy="0"/>
          <a:chOff x="0" y="0"/>
          <a:chExt cx="0" cy="0"/>
        </a:xfrm>
      </p:grpSpPr>
      <p:cxnSp>
        <p:nvCxnSpPr>
          <p:cNvPr id="11" name="直接连接符 10"/>
          <p:cNvCxnSpPr/>
          <p:nvPr userDrawn="1"/>
        </p:nvCxnSpPr>
        <p:spPr>
          <a:xfrm>
            <a:off x="476211" y="857232"/>
            <a:ext cx="11334829" cy="1588"/>
          </a:xfrm>
          <a:prstGeom prst="line">
            <a:avLst/>
          </a:prstGeom>
          <a:ln w="57150">
            <a:solidFill>
              <a:srgbClr val="3366CC"/>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476211" y="6499246"/>
            <a:ext cx="11334829" cy="1588"/>
          </a:xfrm>
          <a:prstGeom prst="line">
            <a:avLst/>
          </a:prstGeom>
          <a:ln w="57150">
            <a:solidFill>
              <a:srgbClr val="3366CC"/>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p:nvPr>
        </p:nvSpPr>
        <p:spPr>
          <a:xfrm>
            <a:off x="402167" y="142852"/>
            <a:ext cx="11379200" cy="628650"/>
          </a:xfrm>
        </p:spPr>
        <p:txBody>
          <a:bodyPr/>
          <a:lstStyle>
            <a:lvl1pPr algn="l">
              <a:defRPr b="1">
                <a:solidFill>
                  <a:srgbClr val="3366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pic>
        <p:nvPicPr>
          <p:cNvPr id="18" name="Picture 11"/>
          <p:cNvPicPr>
            <a:picLocks noChangeAspect="1" noChangeArrowheads="1"/>
          </p:cNvPicPr>
          <p:nvPr userDrawn="1">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11037147" y="143511"/>
            <a:ext cx="872067" cy="62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userDrawn="1"/>
        </p:nvCxnSpPr>
        <p:spPr>
          <a:xfrm>
            <a:off x="1241213" y="981076"/>
            <a:ext cx="0" cy="5440045"/>
          </a:xfrm>
          <a:prstGeom prst="line">
            <a:avLst/>
          </a:prstGeom>
          <a:ln w="28575" cmpd="sng">
            <a:solidFill>
              <a:srgbClr val="3366CC">
                <a:alpha val="83000"/>
              </a:srgbClr>
            </a:solidFill>
            <a:prstDash val="solid"/>
          </a:ln>
          <a:effectLst/>
        </p:spPr>
        <p:style>
          <a:lnRef idx="3">
            <a:schemeClr val="accent1"/>
          </a:lnRef>
          <a:fillRef idx="0">
            <a:schemeClr val="accent1"/>
          </a:fillRef>
          <a:effectRef idx="2">
            <a:schemeClr val="accent1"/>
          </a:effectRef>
          <a:fontRef idx="minor">
            <a:schemeClr val="tx1"/>
          </a:fontRef>
        </p:style>
      </p:cxnSp>
      <p:sp>
        <p:nvSpPr>
          <p:cNvPr id="8" name="标题 1"/>
          <p:cNvSpPr>
            <a:spLocks noGrp="1"/>
          </p:cNvSpPr>
          <p:nvPr userDrawn="1"/>
        </p:nvSpPr>
        <p:spPr>
          <a:xfrm>
            <a:off x="401320" y="981075"/>
            <a:ext cx="636693" cy="4691380"/>
          </a:xfrm>
          <a:prstGeom prst="rect">
            <a:avLst/>
          </a:prstGeom>
        </p:spPr>
        <p:txBody>
          <a:bodyPr vert="horz" lIns="90170" tIns="46990" rIns="90170" bIns="46990" rtlCol="0" anchor="ctr" anchorCtr="0">
            <a:normAutofit/>
          </a:bodyPr>
          <a:lstStyle>
            <a:lvl1pPr algn="l">
              <a:defRPr b="1">
                <a:solidFill>
                  <a:srgbClr val="3366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endParaRPr lang="en-US" sz="1800" dirty="0"/>
          </a:p>
        </p:txBody>
      </p:sp>
    </p:spTree>
  </p:cSld>
  <p:clrMapOvr>
    <a:overrideClrMapping bg1="lt1" tx1="dk1" bg2="lt2" tx2="dk2" accent1="accent1" accent2="accent2" accent3="accent3" accent4="accent4" accent5="accent5" accent6="accent6" hlink="hlink" folHlink="folHlink"/>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cxnSp>
        <p:nvCxnSpPr>
          <p:cNvPr id="11" name="直接连接符 10"/>
          <p:cNvCxnSpPr/>
          <p:nvPr userDrawn="1"/>
        </p:nvCxnSpPr>
        <p:spPr>
          <a:xfrm>
            <a:off x="476211" y="857232"/>
            <a:ext cx="11334829" cy="1588"/>
          </a:xfrm>
          <a:prstGeom prst="line">
            <a:avLst/>
          </a:prstGeom>
          <a:ln w="57150">
            <a:solidFill>
              <a:srgbClr val="3366CC"/>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476211" y="6499246"/>
            <a:ext cx="11334829" cy="1588"/>
          </a:xfrm>
          <a:prstGeom prst="line">
            <a:avLst/>
          </a:prstGeom>
          <a:ln w="57150">
            <a:solidFill>
              <a:srgbClr val="3366CC"/>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p:nvPr>
        </p:nvSpPr>
        <p:spPr>
          <a:xfrm>
            <a:off x="402167" y="142852"/>
            <a:ext cx="11379200" cy="628650"/>
          </a:xfrm>
        </p:spPr>
        <p:txBody>
          <a:bodyPr/>
          <a:lstStyle>
            <a:lvl1pPr algn="l">
              <a:defRPr b="1">
                <a:solidFill>
                  <a:srgbClr val="3366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pic>
        <p:nvPicPr>
          <p:cNvPr id="18" name="Picture 11"/>
          <p:cNvPicPr>
            <a:picLocks noChangeAspect="1" noChangeArrowheads="1"/>
          </p:cNvPicPr>
          <p:nvPr userDrawn="1">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11037147" y="143511"/>
            <a:ext cx="872067" cy="62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cxnSp>
        <p:nvCxnSpPr>
          <p:cNvPr id="11" name="直接连接符 10"/>
          <p:cNvCxnSpPr/>
          <p:nvPr userDrawn="1"/>
        </p:nvCxnSpPr>
        <p:spPr>
          <a:xfrm>
            <a:off x="476211" y="857232"/>
            <a:ext cx="11334829" cy="1588"/>
          </a:xfrm>
          <a:prstGeom prst="line">
            <a:avLst/>
          </a:prstGeom>
          <a:ln w="57150">
            <a:solidFill>
              <a:srgbClr val="3366CC"/>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476211" y="6499246"/>
            <a:ext cx="11334829" cy="1588"/>
          </a:xfrm>
          <a:prstGeom prst="line">
            <a:avLst/>
          </a:prstGeom>
          <a:ln w="57150">
            <a:solidFill>
              <a:srgbClr val="3366CC"/>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p:nvPr>
        </p:nvSpPr>
        <p:spPr>
          <a:xfrm>
            <a:off x="402167" y="142852"/>
            <a:ext cx="11379200" cy="628650"/>
          </a:xfrm>
        </p:spPr>
        <p:txBody>
          <a:bodyPr/>
          <a:lstStyle>
            <a:lvl1pPr algn="l">
              <a:defRPr b="1">
                <a:solidFill>
                  <a:srgbClr val="3366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pic>
        <p:nvPicPr>
          <p:cNvPr id="18" name="Picture 11"/>
          <p:cNvPicPr>
            <a:picLocks noChangeAspect="1" noChangeArrowheads="1"/>
          </p:cNvPicPr>
          <p:nvPr userDrawn="1">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11037147" y="143511"/>
            <a:ext cx="872067" cy="62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FFFFF"/>
        </a:solidFill>
        <a:effectLst/>
      </p:bgPr>
    </p:bg>
    <p:spTree>
      <p:nvGrpSpPr>
        <p:cNvPr id="1" name=""/>
        <p:cNvGrpSpPr/>
        <p:nvPr/>
      </p:nvGrpSpPr>
      <p:grpSpPr>
        <a:xfrm>
          <a:off x="0" y="0"/>
          <a:ext cx="0" cy="0"/>
          <a:chOff x="0" y="0"/>
          <a:chExt cx="0" cy="0"/>
        </a:xfrm>
      </p:grpSpPr>
      <p:cxnSp>
        <p:nvCxnSpPr>
          <p:cNvPr id="11" name="直接连接符 10"/>
          <p:cNvCxnSpPr/>
          <p:nvPr userDrawn="1"/>
        </p:nvCxnSpPr>
        <p:spPr>
          <a:xfrm>
            <a:off x="476211" y="857232"/>
            <a:ext cx="11334829" cy="1588"/>
          </a:xfrm>
          <a:prstGeom prst="line">
            <a:avLst/>
          </a:prstGeom>
          <a:ln w="57150">
            <a:solidFill>
              <a:srgbClr val="3366CC"/>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476211" y="6499246"/>
            <a:ext cx="11334829" cy="1588"/>
          </a:xfrm>
          <a:prstGeom prst="line">
            <a:avLst/>
          </a:prstGeom>
          <a:ln w="57150">
            <a:solidFill>
              <a:srgbClr val="3366CC"/>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p:nvPr>
        </p:nvSpPr>
        <p:spPr>
          <a:xfrm>
            <a:off x="402167" y="142852"/>
            <a:ext cx="11379200" cy="628650"/>
          </a:xfrm>
        </p:spPr>
        <p:txBody>
          <a:bodyPr/>
          <a:lstStyle>
            <a:lvl1pPr algn="l">
              <a:defRPr b="1">
                <a:solidFill>
                  <a:srgbClr val="3366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pic>
        <p:nvPicPr>
          <p:cNvPr id="18" name="Picture 11"/>
          <p:cNvPicPr>
            <a:picLocks noChangeAspect="1" noChangeArrowheads="1"/>
          </p:cNvPicPr>
          <p:nvPr userDrawn="1">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11037147" y="143511"/>
            <a:ext cx="872067" cy="62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userDrawn="1"/>
        </p:nvCxnSpPr>
        <p:spPr>
          <a:xfrm>
            <a:off x="1241213" y="981076"/>
            <a:ext cx="0" cy="5440045"/>
          </a:xfrm>
          <a:prstGeom prst="line">
            <a:avLst/>
          </a:prstGeom>
          <a:ln w="28575" cmpd="sng">
            <a:solidFill>
              <a:srgbClr val="3366CC">
                <a:alpha val="83000"/>
              </a:srgbClr>
            </a:solidFill>
            <a:prstDash val="solid"/>
          </a:ln>
          <a:effectLst/>
        </p:spPr>
        <p:style>
          <a:lnRef idx="3">
            <a:schemeClr val="accent1"/>
          </a:lnRef>
          <a:fillRef idx="0">
            <a:schemeClr val="accent1"/>
          </a:fillRef>
          <a:effectRef idx="2">
            <a:schemeClr val="accent1"/>
          </a:effectRef>
          <a:fontRef idx="minor">
            <a:schemeClr val="tx1"/>
          </a:fontRef>
        </p:style>
      </p:cxnSp>
      <p:sp>
        <p:nvSpPr>
          <p:cNvPr id="8" name="标题 1"/>
          <p:cNvSpPr>
            <a:spLocks noGrp="1"/>
          </p:cNvSpPr>
          <p:nvPr userDrawn="1"/>
        </p:nvSpPr>
        <p:spPr>
          <a:xfrm>
            <a:off x="401320" y="981075"/>
            <a:ext cx="636693" cy="4691380"/>
          </a:xfrm>
          <a:prstGeom prst="rect">
            <a:avLst/>
          </a:prstGeom>
        </p:spPr>
        <p:txBody>
          <a:bodyPr vert="horz" lIns="90170" tIns="46990" rIns="90170" bIns="46990" rtlCol="0" anchor="ctr" anchorCtr="0">
            <a:normAutofit/>
          </a:bodyPr>
          <a:lstStyle>
            <a:lvl1pPr algn="l">
              <a:defRPr b="1">
                <a:solidFill>
                  <a:srgbClr val="3366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endParaRPr lang="en-US" sz="1800" dirty="0"/>
          </a:p>
        </p:txBody>
      </p:sp>
    </p:spTree>
  </p:cSld>
  <p:clrMapOvr>
    <a:overrideClrMapping bg1="lt1" tx1="dk1" bg2="lt2" tx2="dk2" accent1="accent1" accent2="accent2" accent3="accent3" accent4="accent4" accent5="accent5" accent6="accent6" hlink="hlink" folHlink="folHlink"/>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D8AD4C7-00E1-484E-ADC6-80BED9BCD7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9B093F-DDD8-4FA1-B0B2-6BD78FD0BB3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8AD4C7-00E1-484E-ADC6-80BED9BCD7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9B093F-DDD8-4FA1-B0B2-6BD78FD0BB3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2D1DC1E-EFE5-41C7-A781-F1D37DE728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83C0CE-4F83-4C4B-A873-B9746817D37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D8AD4C7-00E1-484E-ADC6-80BED9BCD7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9B093F-DDD8-4FA1-B0B2-6BD78FD0BB3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D8AD4C7-00E1-484E-ADC6-80BED9BCD7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9B093F-DDD8-4FA1-B0B2-6BD78FD0BB3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D8AD4C7-00E1-484E-ADC6-80BED9BCD7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9B093F-DDD8-4FA1-B0B2-6BD78FD0BB3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userDrawn="1"/>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5" name="图片 4"/>
          <p:cNvPicPr>
            <a:picLocks noChangeAspect="1"/>
          </p:cNvPicPr>
          <p:nvPr userDrawn="1"/>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14" name="矩形 13"/>
          <p:cNvSpPr/>
          <p:nvPr userDrawn="1"/>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8AD4C7-00E1-484E-ADC6-80BED9BCD7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9B093F-DDD8-4FA1-B0B2-6BD78FD0BB3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D8AD4C7-00E1-484E-ADC6-80BED9BCD7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9B093F-DDD8-4FA1-B0B2-6BD78FD0BB3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D8AD4C7-00E1-484E-ADC6-80BED9BCD7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9B093F-DDD8-4FA1-B0B2-6BD78FD0BB3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8AD4C7-00E1-484E-ADC6-80BED9BCD7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9B093F-DDD8-4FA1-B0B2-6BD78FD0BB3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8AD4C7-00E1-484E-ADC6-80BED9BCD7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9B093F-DDD8-4FA1-B0B2-6BD78FD0BB3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2D1DC1E-EFE5-41C7-A781-F1D37DE728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83C0CE-4F83-4C4B-A873-B9746817D37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2D1DC1E-EFE5-41C7-A781-F1D37DE728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83C0CE-4F83-4C4B-A873-B9746817D37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2D1DC1E-EFE5-41C7-A781-F1D37DE728E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B83C0CE-4F83-4C4B-A873-B9746817D37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2D1DC1E-EFE5-41C7-A781-F1D37DE728E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B83C0CE-4F83-4C4B-A873-B9746817D37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D1DC1E-EFE5-41C7-A781-F1D37DE728E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B83C0CE-4F83-4C4B-A873-B9746817D37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2D1DC1E-EFE5-41C7-A781-F1D37DE728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83C0CE-4F83-4C4B-A873-B9746817D37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2D1DC1E-EFE5-41C7-A781-F1D37DE728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83C0CE-4F83-4C4B-A873-B9746817D37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3" Type="http://schemas.openxmlformats.org/officeDocument/2006/relationships/theme" Target="../theme/theme4.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1DC1E-EFE5-41C7-A781-F1D37DE728E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83C0CE-4F83-4C4B-A873-B9746817D3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1DC1E-EFE5-41C7-A781-F1D37DE728E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83C0CE-4F83-4C4B-A873-B9746817D3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1DC1E-EFE5-41C7-A781-F1D37DE728E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83C0CE-4F83-4C4B-A873-B9746817D3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ea typeface="印品黑体" panose="00000500000000000000" pitchFamily="2" charset="-122"/>
              </a:defRPr>
            </a:lvl1pPr>
          </a:lstStyle>
          <a:p>
            <a:fld id="{AD8AD4C7-00E1-484E-ADC6-80BED9BCD7E0}"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ea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ea typeface="印品黑体" panose="00000500000000000000" pitchFamily="2" charset="-122"/>
              </a:defRPr>
            </a:lvl1pPr>
          </a:lstStyle>
          <a:p>
            <a:fld id="{819B093F-DDD8-4FA1-B0B2-6BD78FD0BB3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印品黑体"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image" Target="../media/image6.jpeg"/><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4" Type="http://schemas.openxmlformats.org/officeDocument/2006/relationships/slideLayout" Target="../slideLayouts/slideLayout14.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8.xml"/></Relationships>
</file>

<file path=ppt/slides/_rels/slide11.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image" Target="../media/image7.png"/><Relationship Id="rId25" Type="http://schemas.openxmlformats.org/officeDocument/2006/relationships/slideLayout" Target="../slideLayouts/slideLayout14.xml"/><Relationship Id="rId24" Type="http://schemas.openxmlformats.org/officeDocument/2006/relationships/tags" Target="../tags/tag131.xml"/><Relationship Id="rId23" Type="http://schemas.openxmlformats.org/officeDocument/2006/relationships/tags" Target="../tags/tag130.xml"/><Relationship Id="rId22" Type="http://schemas.openxmlformats.org/officeDocument/2006/relationships/tags" Target="../tags/tag129.xml"/><Relationship Id="rId21" Type="http://schemas.openxmlformats.org/officeDocument/2006/relationships/tags" Target="../tags/tag128.xml"/><Relationship Id="rId20" Type="http://schemas.openxmlformats.org/officeDocument/2006/relationships/tags" Target="../tags/tag127.xml"/><Relationship Id="rId2" Type="http://schemas.openxmlformats.org/officeDocument/2006/relationships/tags" Target="../tags/tag110.xml"/><Relationship Id="rId19" Type="http://schemas.openxmlformats.org/officeDocument/2006/relationships/tags" Target="../tags/tag126.xml"/><Relationship Id="rId18" Type="http://schemas.openxmlformats.org/officeDocument/2006/relationships/tags" Target="../tags/tag125.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tags" Target="../tags/tag109.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tags" Target="../tags/tag134.xml"/><Relationship Id="rId4" Type="http://schemas.openxmlformats.org/officeDocument/2006/relationships/image" Target="../media/image20.png"/><Relationship Id="rId3" Type="http://schemas.openxmlformats.org/officeDocument/2006/relationships/tags" Target="../tags/tag133.xml"/><Relationship Id="rId2" Type="http://schemas.openxmlformats.org/officeDocument/2006/relationships/image" Target="../media/image19.jpeg"/><Relationship Id="rId1" Type="http://schemas.openxmlformats.org/officeDocument/2006/relationships/tags" Target="../tags/tag13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35.xml"/></Relationships>
</file>

<file path=ppt/slides/_rels/slide16.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image" Target="../media/image7.png"/><Relationship Id="rId25" Type="http://schemas.openxmlformats.org/officeDocument/2006/relationships/slideLayout" Target="../slideLayouts/slideLayout14.xml"/><Relationship Id="rId24" Type="http://schemas.openxmlformats.org/officeDocument/2006/relationships/tags" Target="../tags/tag158.xml"/><Relationship Id="rId23" Type="http://schemas.openxmlformats.org/officeDocument/2006/relationships/tags" Target="../tags/tag157.xml"/><Relationship Id="rId22" Type="http://schemas.openxmlformats.org/officeDocument/2006/relationships/tags" Target="../tags/tag156.xml"/><Relationship Id="rId21" Type="http://schemas.openxmlformats.org/officeDocument/2006/relationships/tags" Target="../tags/tag155.xml"/><Relationship Id="rId20" Type="http://schemas.openxmlformats.org/officeDocument/2006/relationships/tags" Target="../tags/tag154.xml"/><Relationship Id="rId2" Type="http://schemas.openxmlformats.org/officeDocument/2006/relationships/tags" Target="../tags/tag137.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tags" Target="../tags/tag149.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tags" Target="../tags/tag136.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tags" Target="../tags/tag162.xml"/><Relationship Id="rId4" Type="http://schemas.openxmlformats.org/officeDocument/2006/relationships/image" Target="../media/image29.jpeg"/><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1.png"/><Relationship Id="rId3" Type="http://schemas.openxmlformats.org/officeDocument/2006/relationships/tags" Target="../tags/tag164.xml"/><Relationship Id="rId2" Type="http://schemas.openxmlformats.org/officeDocument/2006/relationships/image" Target="../media/image30.png"/><Relationship Id="rId1" Type="http://schemas.openxmlformats.org/officeDocument/2006/relationships/tags" Target="../tags/tag16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7.png"/><Relationship Id="rId25" Type="http://schemas.openxmlformats.org/officeDocument/2006/relationships/slideLayout" Target="../slideLayouts/slideLayout14.xml"/><Relationship Id="rId24" Type="http://schemas.openxmlformats.org/officeDocument/2006/relationships/tags" Target="../tags/tag45.xml"/><Relationship Id="rId23" Type="http://schemas.openxmlformats.org/officeDocument/2006/relationships/tags" Target="../tags/tag44.xml"/><Relationship Id="rId22" Type="http://schemas.openxmlformats.org/officeDocument/2006/relationships/tags" Target="../tags/tag43.xml"/><Relationship Id="rId21" Type="http://schemas.openxmlformats.org/officeDocument/2006/relationships/tags" Target="../tags/tag42.xml"/><Relationship Id="rId20" Type="http://schemas.openxmlformats.org/officeDocument/2006/relationships/tags" Target="../tags/tag41.xml"/><Relationship Id="rId2" Type="http://schemas.openxmlformats.org/officeDocument/2006/relationships/tags" Target="../tags/tag24.xml"/><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7.png"/><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0.png"/><Relationship Id="rId3" Type="http://schemas.openxmlformats.org/officeDocument/2006/relationships/tags" Target="../tags/tag166.xml"/><Relationship Id="rId2" Type="http://schemas.openxmlformats.org/officeDocument/2006/relationships/image" Target="../media/image39.png"/><Relationship Id="rId1" Type="http://schemas.openxmlformats.org/officeDocument/2006/relationships/tags" Target="../tags/tag16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image" Target="../media/image4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48.xml"/><Relationship Id="rId4" Type="http://schemas.openxmlformats.org/officeDocument/2006/relationships/image" Target="../media/image9.png"/><Relationship Id="rId3" Type="http://schemas.openxmlformats.org/officeDocument/2006/relationships/tags" Target="../tags/tag47.xml"/><Relationship Id="rId2" Type="http://schemas.openxmlformats.org/officeDocument/2006/relationships/image" Target="../media/image8.png"/><Relationship Id="rId1" Type="http://schemas.openxmlformats.org/officeDocument/2006/relationships/tags" Target="../tags/tag46.xml"/></Relationships>
</file>

<file path=ppt/slides/_rels/slide4.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7.png"/><Relationship Id="rId25" Type="http://schemas.openxmlformats.org/officeDocument/2006/relationships/slideLayout" Target="../slideLayouts/slideLayout14.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tags" Target="../tags/tag50.xml"/><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2.xml"/><Relationship Id="rId4" Type="http://schemas.openxmlformats.org/officeDocument/2006/relationships/image" Target="../media/image11.wmf"/><Relationship Id="rId3" Type="http://schemas.openxmlformats.org/officeDocument/2006/relationships/oleObject" Target="../embeddings/oleObject2.bin"/><Relationship Id="rId2" Type="http://schemas.openxmlformats.org/officeDocument/2006/relationships/image" Target="../media/image10.w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4" Type="http://schemas.openxmlformats.org/officeDocument/2006/relationships/slideLayout" Target="../slideLayouts/slideLayout14.xml"/><Relationship Id="rId13" Type="http://schemas.openxmlformats.org/officeDocument/2006/relationships/tags" Target="../tags/tag82.xml"/><Relationship Id="rId12" Type="http://schemas.openxmlformats.org/officeDocument/2006/relationships/image" Target="../media/image13.png"/><Relationship Id="rId11" Type="http://schemas.openxmlformats.org/officeDocument/2006/relationships/tags" Target="../tags/tag81.xml"/><Relationship Id="rId10" Type="http://schemas.openxmlformats.org/officeDocument/2006/relationships/image" Target="../media/image12.png"/><Relationship Id="rId1" Type="http://schemas.openxmlformats.org/officeDocument/2006/relationships/tags" Target="../tags/tag72.xml"/></Relationships>
</file>

<file path=ppt/slides/_rels/slide7.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image" Target="../media/image7.png"/><Relationship Id="rId25" Type="http://schemas.openxmlformats.org/officeDocument/2006/relationships/slideLayout" Target="../slideLayouts/slideLayout14.xml"/><Relationship Id="rId24" Type="http://schemas.openxmlformats.org/officeDocument/2006/relationships/tags" Target="../tags/tag105.xml"/><Relationship Id="rId23" Type="http://schemas.openxmlformats.org/officeDocument/2006/relationships/tags" Target="../tags/tag104.xml"/><Relationship Id="rId22" Type="http://schemas.openxmlformats.org/officeDocument/2006/relationships/tags" Target="../tags/tag103.xml"/><Relationship Id="rId21" Type="http://schemas.openxmlformats.org/officeDocument/2006/relationships/tags" Target="../tags/tag102.xml"/><Relationship Id="rId20" Type="http://schemas.openxmlformats.org/officeDocument/2006/relationships/tags" Target="../tags/tag101.xml"/><Relationship Id="rId2" Type="http://schemas.openxmlformats.org/officeDocument/2006/relationships/tags" Target="../tags/tag84.xml"/><Relationship Id="rId19" Type="http://schemas.openxmlformats.org/officeDocument/2006/relationships/tags" Target="../tags/tag100.xml"/><Relationship Id="rId18" Type="http://schemas.openxmlformats.org/officeDocument/2006/relationships/tags" Target="../tags/tag99.xml"/><Relationship Id="rId17" Type="http://schemas.openxmlformats.org/officeDocument/2006/relationships/tags" Target="../tags/tag98.xml"/><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tags" Target="../tags/tag83.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5.png"/><Relationship Id="rId3" Type="http://schemas.openxmlformats.org/officeDocument/2006/relationships/tags" Target="../tags/tag107.xml"/><Relationship Id="rId2" Type="http://schemas.openxmlformats.org/officeDocument/2006/relationships/image" Target="../media/image14.png"/><Relationship Id="rId1" Type="http://schemas.openxmlformats.org/officeDocument/2006/relationships/tags" Target="../tags/tag106.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438785" y="-131445"/>
            <a:ext cx="7736205" cy="2349500"/>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3600" b="1" spc="20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rPr>
              <a:t>武汉大学公共基础必修课——Python语言程序设计</a:t>
            </a:r>
            <a:endParaRPr lang="zh-CN" altLang="en-US" sz="3600" b="1" spc="20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11" name="Title 6"/>
          <p:cNvSpPr txBox="1"/>
          <p:nvPr>
            <p:custDataLst>
              <p:tags r:id="rId2"/>
            </p:custDataLst>
          </p:nvPr>
        </p:nvSpPr>
        <p:spPr>
          <a:xfrm>
            <a:off x="386080" y="3584575"/>
            <a:ext cx="4923790" cy="2517775"/>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fontAlgn="auto">
              <a:lnSpc>
                <a:spcPct val="120000"/>
              </a:lnSpc>
              <a:spcBef>
                <a:spcPts val="0"/>
              </a:spcBef>
              <a:spcAft>
                <a:spcPts val="800"/>
              </a:spcAft>
              <a:buSzPct val="100000"/>
              <a:buNone/>
            </a:pPr>
            <a:endParaRPr lang="zh-CN" altLang="en-US" sz="1800" spc="18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marL="0" indent="0" algn="l" fontAlgn="auto">
              <a:lnSpc>
                <a:spcPct val="120000"/>
              </a:lnSpc>
              <a:spcBef>
                <a:spcPts val="0"/>
              </a:spcBef>
              <a:spcAft>
                <a:spcPts val="800"/>
              </a:spcAft>
              <a:buSzPct val="100000"/>
              <a:buNone/>
            </a:pPr>
            <a:endParaRPr lang="zh-CN" altLang="en-US" sz="1800" spc="18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marL="0" indent="0" algn="l" fontAlgn="auto">
              <a:lnSpc>
                <a:spcPct val="120000"/>
              </a:lnSpc>
              <a:spcBef>
                <a:spcPts val="0"/>
              </a:spcBef>
              <a:spcAft>
                <a:spcPts val="800"/>
              </a:spcAft>
              <a:buSzPct val="100000"/>
              <a:buNone/>
            </a:pPr>
            <a:r>
              <a:rPr lang="zh-CN" altLang="en-US" sz="1800" spc="18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基于Python语言的情感分析</a:t>
            </a:r>
            <a:endParaRPr lang="zh-CN" altLang="en-US" sz="1800" spc="18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marL="0" lvl="0" indent="-285750" algn="l" fontAlgn="ctr">
              <a:lnSpc>
                <a:spcPct val="120000"/>
              </a:lnSpc>
              <a:spcBef>
                <a:spcPts val="0"/>
              </a:spcBef>
              <a:spcAft>
                <a:spcPts val="800"/>
              </a:spcAft>
              <a:buSzPct val="100000"/>
              <a:buFont typeface="Wingdings" panose="05000000000000000000" charset="0"/>
              <a:buNone/>
            </a:pPr>
            <a:r>
              <a:rPr lang="en-US" altLang="zh-CN" sz="1800" spc="18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2021.12.03  </a:t>
            </a:r>
            <a:endParaRPr lang="en-US" altLang="zh-CN" sz="1800" spc="18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800" spc="18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小组成员：梁皓然、陈滨琪、王昭翔、徐纬</a:t>
            </a:r>
            <a:endParaRPr lang="zh-CN" altLang="en-US" sz="1800" spc="18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800" spc="18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邮箱：Julianlhr@whu.edu.cn </a:t>
            </a:r>
            <a:endParaRPr lang="zh-CN" altLang="en-US" sz="1800" spc="18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nvGrpSpPr>
          <p:cNvPr id="13" name="组合 12"/>
          <p:cNvGrpSpPr/>
          <p:nvPr>
            <p:custDataLst>
              <p:tags r:id="rId3"/>
            </p:custDataLst>
          </p:nvPr>
        </p:nvGrpSpPr>
        <p:grpSpPr>
          <a:xfrm>
            <a:off x="5238750" y="1228090"/>
            <a:ext cx="6038850" cy="4401820"/>
            <a:chOff x="8250" y="1934"/>
            <a:chExt cx="9510" cy="6932"/>
          </a:xfrm>
        </p:grpSpPr>
        <p:sp>
          <p:nvSpPr>
            <p:cNvPr id="14" name="PA-矩形 7"/>
            <p:cNvSpPr/>
            <p:nvPr>
              <p:custDataLst>
                <p:tags r:id="rId4"/>
              </p:custDataLst>
            </p:nvPr>
          </p:nvSpPr>
          <p:spPr>
            <a:xfrm>
              <a:off x="8250" y="2898"/>
              <a:ext cx="978" cy="4410"/>
            </a:xfrm>
            <a:prstGeom prst="rect">
              <a:avLst/>
            </a:prstGeom>
            <a:blipFill dpi="0" rotWithShape="0">
              <a:blip r:embed="rId5"/>
              <a:srcRect/>
              <a:stretch>
                <a:fillRect l="-363000" t="-33000" r="-1236000" b="-4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PA-矩形 8"/>
            <p:cNvSpPr/>
            <p:nvPr>
              <p:custDataLst>
                <p:tags r:id="rId6"/>
              </p:custDataLst>
            </p:nvPr>
          </p:nvSpPr>
          <p:spPr>
            <a:xfrm>
              <a:off x="9310" y="3493"/>
              <a:ext cx="1411" cy="5373"/>
            </a:xfrm>
            <a:prstGeom prst="rect">
              <a:avLst/>
            </a:prstGeom>
            <a:blipFill dpi="0" rotWithShape="0">
              <a:blip r:embed="rId5"/>
              <a:srcRect/>
              <a:stretch>
                <a:fillRect l="-327000" t="-38000" r="-751000" b="-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PA-矩形 9"/>
            <p:cNvSpPr/>
            <p:nvPr>
              <p:custDataLst>
                <p:tags r:id="rId7"/>
              </p:custDataLst>
            </p:nvPr>
          </p:nvSpPr>
          <p:spPr>
            <a:xfrm>
              <a:off x="10802" y="2079"/>
              <a:ext cx="1180" cy="1210"/>
            </a:xfrm>
            <a:prstGeom prst="rect">
              <a:avLst/>
            </a:prstGeom>
            <a:blipFill dpi="0" rotWithShape="0">
              <a:blip r:embed="rId5"/>
              <a:srcRect/>
              <a:stretch>
                <a:fillRect l="-517000" t="-53000" r="-791000" b="-50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PA-矩形 10"/>
            <p:cNvSpPr/>
            <p:nvPr>
              <p:custDataLst>
                <p:tags r:id="rId8"/>
              </p:custDataLst>
            </p:nvPr>
          </p:nvSpPr>
          <p:spPr>
            <a:xfrm>
              <a:off x="10802" y="3362"/>
              <a:ext cx="4406" cy="4410"/>
            </a:xfrm>
            <a:prstGeom prst="rect">
              <a:avLst/>
            </a:prstGeom>
            <a:blipFill dpi="0" rotWithShape="0">
              <a:blip r:embed="rId5"/>
              <a:srcRect/>
              <a:stretch>
                <a:fillRect l="-139000" t="-44000" r="-139000" b="-3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PA-矩形 11"/>
            <p:cNvSpPr/>
            <p:nvPr>
              <p:custDataLst>
                <p:tags r:id="rId9"/>
              </p:custDataLst>
            </p:nvPr>
          </p:nvSpPr>
          <p:spPr>
            <a:xfrm>
              <a:off x="10802" y="7846"/>
              <a:ext cx="4406" cy="506"/>
            </a:xfrm>
            <a:prstGeom prst="rect">
              <a:avLst/>
            </a:prstGeom>
            <a:blipFill dpi="0" rotWithShape="0">
              <a:blip r:embed="rId5"/>
              <a:srcRect/>
              <a:stretch>
                <a:fillRect l="-139000" t="-1266000" r="-139000" b="-19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PA-矩形 12"/>
            <p:cNvSpPr/>
            <p:nvPr>
              <p:custDataLst>
                <p:tags r:id="rId10"/>
              </p:custDataLst>
            </p:nvPr>
          </p:nvSpPr>
          <p:spPr>
            <a:xfrm>
              <a:off x="15289" y="1934"/>
              <a:ext cx="1411" cy="4410"/>
            </a:xfrm>
            <a:prstGeom prst="rect">
              <a:avLst/>
            </a:prstGeom>
            <a:blipFill dpi="0" rotWithShape="0">
              <a:blip r:embed="rId5"/>
              <a:srcRect/>
              <a:stretch>
                <a:fillRect l="-751000" t="-11000" r="-327000" b="-6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PA-矩形 13"/>
            <p:cNvSpPr/>
            <p:nvPr>
              <p:custDataLst>
                <p:tags r:id="rId11"/>
              </p:custDataLst>
            </p:nvPr>
          </p:nvSpPr>
          <p:spPr>
            <a:xfrm>
              <a:off x="15289" y="6418"/>
              <a:ext cx="1411" cy="1493"/>
            </a:xfrm>
            <a:prstGeom prst="rect">
              <a:avLst/>
            </a:prstGeom>
            <a:blipFill dpi="0" rotWithShape="0">
              <a:blip r:embed="rId5"/>
              <a:srcRect/>
              <a:stretch>
                <a:fillRect l="-751000" t="-333000" r="-327000" b="-9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PA-矩形 14"/>
            <p:cNvSpPr/>
            <p:nvPr>
              <p:custDataLst>
                <p:tags r:id="rId12"/>
              </p:custDataLst>
            </p:nvPr>
          </p:nvSpPr>
          <p:spPr>
            <a:xfrm>
              <a:off x="16782" y="4455"/>
              <a:ext cx="978" cy="4410"/>
            </a:xfrm>
            <a:prstGeom prst="rect">
              <a:avLst/>
            </a:prstGeom>
            <a:blipFill dpi="0" rotWithShape="0">
              <a:blip r:embed="rId5"/>
              <a:srcRect/>
              <a:stretch>
                <a:fillRect l="-1236000" t="-68000" r="-363000" b="-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1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3919220" y="1649094"/>
            <a:ext cx="2540" cy="4536000"/>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sp>
        <p:nvSpPr>
          <p:cNvPr id="13" name="TextBox 11"/>
          <p:cNvSpPr txBox="1"/>
          <p:nvPr/>
        </p:nvSpPr>
        <p:spPr>
          <a:xfrm>
            <a:off x="3192781" y="1568450"/>
            <a:ext cx="514985" cy="707886"/>
          </a:xfrm>
          <a:prstGeom prst="rect">
            <a:avLst/>
          </a:prstGeom>
          <a:noFill/>
        </p:spPr>
        <p:txBody>
          <a:bodyPr wrap="square" rtlCol="0">
            <a:spAutoFit/>
          </a:bodyPr>
          <a:lstStyle/>
          <a:p>
            <a:r>
              <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endPar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4" name="TextBox 12"/>
          <p:cNvSpPr txBox="1"/>
          <p:nvPr/>
        </p:nvSpPr>
        <p:spPr>
          <a:xfrm>
            <a:off x="3192781" y="2364310"/>
            <a:ext cx="514985" cy="707886"/>
          </a:xfrm>
          <a:prstGeom prst="rect">
            <a:avLst/>
          </a:prstGeom>
          <a:noFill/>
        </p:spPr>
        <p:txBody>
          <a:bodyPr wrap="square" rtlCol="0">
            <a:spAutoFit/>
          </a:bodyPr>
          <a:lstStyle/>
          <a:p>
            <a:r>
              <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endPar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5" name="TextBox 13"/>
          <p:cNvSpPr txBox="1"/>
          <p:nvPr/>
        </p:nvSpPr>
        <p:spPr>
          <a:xfrm>
            <a:off x="3192781" y="3160170"/>
            <a:ext cx="514985" cy="707886"/>
          </a:xfrm>
          <a:prstGeom prst="rect">
            <a:avLst/>
          </a:prstGeom>
          <a:noFill/>
        </p:spPr>
        <p:txBody>
          <a:bodyPr wrap="square" rtlCol="0">
            <a:spAutoFit/>
          </a:bodyPr>
          <a:lstStyle/>
          <a:p>
            <a:r>
              <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endPar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6" name="TextBox 21"/>
          <p:cNvSpPr txBox="1"/>
          <p:nvPr/>
        </p:nvSpPr>
        <p:spPr>
          <a:xfrm>
            <a:off x="4109720" y="1670050"/>
            <a:ext cx="4771570" cy="523220"/>
          </a:xfrm>
          <a:prstGeom prst="rect">
            <a:avLst/>
          </a:prstGeom>
          <a:noFill/>
        </p:spPr>
        <p:txBody>
          <a:bodyPr wrap="square" rtlCol="0">
            <a:spAutoFit/>
          </a:bodyPr>
          <a:lstStyle>
            <a:defPPr>
              <a:defRPr lang="en-US"/>
            </a:defPPr>
            <a:lvl1pPr>
              <a:defRPr sz="4800">
                <a:ln w="0"/>
                <a:solidFill>
                  <a:srgbClr val="71717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sz="2800" dirty="0">
                <a:solidFill>
                  <a:schemeClr val="tx1"/>
                </a:solidFill>
              </a:rPr>
              <a:t>课程项目特点</a:t>
            </a:r>
            <a:endParaRPr lang="zh-CN" altLang="en-US" sz="2800" dirty="0">
              <a:solidFill>
                <a:schemeClr val="tx1"/>
              </a:solidFill>
            </a:endParaRPr>
          </a:p>
        </p:txBody>
      </p:sp>
      <p:sp>
        <p:nvSpPr>
          <p:cNvPr id="17" name="TextBox 23"/>
          <p:cNvSpPr txBox="1"/>
          <p:nvPr/>
        </p:nvSpPr>
        <p:spPr>
          <a:xfrm>
            <a:off x="4109720" y="2484123"/>
            <a:ext cx="5059680" cy="523220"/>
          </a:xfrm>
          <a:prstGeom prst="rect">
            <a:avLst/>
          </a:prstGeom>
          <a:noFill/>
        </p:spPr>
        <p:txBody>
          <a:bodyPr wrap="square" rtlCol="0">
            <a:spAutoFit/>
          </a:bodyPr>
          <a:lstStyle>
            <a:defPPr>
              <a:defRPr lang="en-US"/>
            </a:defPPr>
            <a:lvl1pPr>
              <a:defRPr sz="4800">
                <a:ln w="0"/>
                <a:solidFill>
                  <a:srgbClr val="71717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sz="2800" dirty="0">
                <a:solidFill>
                  <a:schemeClr val="tx1"/>
                </a:solidFill>
                <a:sym typeface="+mn-ea"/>
              </a:rPr>
              <a:t>基于朴素贝叶斯的情感分析</a:t>
            </a:r>
            <a:endParaRPr lang="zh-CN" altLang="en-US" sz="2800" dirty="0">
              <a:solidFill>
                <a:schemeClr val="tx1"/>
              </a:solidFill>
              <a:sym typeface="+mn-ea"/>
            </a:endParaRPr>
          </a:p>
        </p:txBody>
      </p:sp>
      <p:sp>
        <p:nvSpPr>
          <p:cNvPr id="19" name="TextBox 23"/>
          <p:cNvSpPr txBox="1"/>
          <p:nvPr/>
        </p:nvSpPr>
        <p:spPr>
          <a:xfrm>
            <a:off x="4109720" y="4112269"/>
            <a:ext cx="4177106" cy="523220"/>
          </a:xfrm>
          <a:prstGeom prst="rect">
            <a:avLst/>
          </a:prstGeom>
          <a:noFill/>
        </p:spPr>
        <p:txBody>
          <a:bodyPr wrap="none" rtlCol="0">
            <a:spAutoFit/>
          </a:bodyPr>
          <a:lstStyle>
            <a:defPPr>
              <a:defRPr lang="en-US"/>
            </a:defPPr>
            <a:lvl1pPr>
              <a:defRPr sz="4800">
                <a:ln w="0"/>
                <a:solidFill>
                  <a:srgbClr val="71717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sz="2800" dirty="0">
                <a:solidFill>
                  <a:schemeClr val="tx1"/>
                </a:solidFill>
              </a:rPr>
              <a:t>基于</a:t>
            </a:r>
            <a:r>
              <a:rPr lang="en-US" altLang="zh-CN" sz="2800" dirty="0">
                <a:solidFill>
                  <a:schemeClr val="tx1"/>
                </a:solidFill>
              </a:rPr>
              <a:t>NRC</a:t>
            </a:r>
            <a:r>
              <a:rPr lang="zh-CN" altLang="en-US" sz="2800" dirty="0">
                <a:solidFill>
                  <a:schemeClr val="tx1"/>
                </a:solidFill>
              </a:rPr>
              <a:t>词典的情感分析</a:t>
            </a:r>
            <a:endParaRPr lang="en-US" altLang="zh-CN" sz="2800" dirty="0">
              <a:solidFill>
                <a:schemeClr val="tx1"/>
              </a:solidFill>
            </a:endParaRPr>
          </a:p>
        </p:txBody>
      </p:sp>
      <p:sp>
        <p:nvSpPr>
          <p:cNvPr id="20" name="椭圆 19"/>
          <p:cNvSpPr/>
          <p:nvPr/>
        </p:nvSpPr>
        <p:spPr>
          <a:xfrm>
            <a:off x="2763054" y="4201972"/>
            <a:ext cx="216000" cy="216000"/>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3"/>
          <p:cNvSpPr txBox="1"/>
          <p:nvPr/>
        </p:nvSpPr>
        <p:spPr>
          <a:xfrm>
            <a:off x="3192781" y="3956029"/>
            <a:ext cx="514985" cy="707886"/>
          </a:xfrm>
          <a:prstGeom prst="rect">
            <a:avLst/>
          </a:prstGeom>
          <a:noFill/>
        </p:spPr>
        <p:txBody>
          <a:bodyPr wrap="square" rtlCol="0">
            <a:spAutoFit/>
          </a:bodyPr>
          <a:lstStyle/>
          <a:p>
            <a:r>
              <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a:t>
            </a:r>
            <a:endPar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8" name="TextBox 23"/>
          <p:cNvSpPr txBox="1"/>
          <p:nvPr/>
        </p:nvSpPr>
        <p:spPr>
          <a:xfrm>
            <a:off x="4109720" y="3298196"/>
            <a:ext cx="4165051" cy="523220"/>
          </a:xfrm>
          <a:prstGeom prst="rect">
            <a:avLst/>
          </a:prstGeom>
          <a:noFill/>
        </p:spPr>
        <p:txBody>
          <a:bodyPr wrap="none" rtlCol="0">
            <a:spAutoFit/>
          </a:bodyPr>
          <a:lstStyle>
            <a:defPPr>
              <a:defRPr lang="en-US"/>
            </a:defPPr>
            <a:lvl1pPr>
              <a:defRPr sz="4800">
                <a:ln w="0"/>
                <a:solidFill>
                  <a:srgbClr val="71717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sz="2800" dirty="0">
                <a:solidFill>
                  <a:schemeClr val="tx1"/>
                </a:solidFill>
              </a:rPr>
              <a:t>基于</a:t>
            </a:r>
            <a:r>
              <a:rPr lang="en-US" altLang="zh-CN" sz="2800" dirty="0" err="1">
                <a:solidFill>
                  <a:schemeClr val="tx1"/>
                </a:solidFill>
              </a:rPr>
              <a:t>Textblob</a:t>
            </a:r>
            <a:r>
              <a:rPr lang="zh-CN" altLang="en-US" sz="2800" dirty="0">
                <a:solidFill>
                  <a:schemeClr val="tx1"/>
                </a:solidFill>
              </a:rPr>
              <a:t>的情感分析</a:t>
            </a:r>
            <a:endParaRPr lang="en-US" altLang="zh-CN" sz="2800" dirty="0">
              <a:solidFill>
                <a:schemeClr val="tx1"/>
              </a:solidFill>
            </a:endParaRPr>
          </a:p>
        </p:txBody>
      </p:sp>
      <p:sp>
        <p:nvSpPr>
          <p:cNvPr id="21" name="TextBox 23"/>
          <p:cNvSpPr txBox="1"/>
          <p:nvPr/>
        </p:nvSpPr>
        <p:spPr>
          <a:xfrm>
            <a:off x="4109719" y="4941057"/>
            <a:ext cx="5047279" cy="523220"/>
          </a:xfrm>
          <a:prstGeom prst="rect">
            <a:avLst/>
          </a:prstGeom>
          <a:noFill/>
        </p:spPr>
        <p:txBody>
          <a:bodyPr wrap="none" rtlCol="0">
            <a:spAutoFit/>
          </a:bodyPr>
          <a:lstStyle>
            <a:defPPr>
              <a:defRPr lang="en-US"/>
            </a:defPPr>
            <a:lvl1pPr>
              <a:defRPr sz="4800">
                <a:ln w="0"/>
                <a:solidFill>
                  <a:srgbClr val="71717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sz="2800" dirty="0">
                <a:solidFill>
                  <a:schemeClr val="tx1"/>
                </a:solidFill>
              </a:rPr>
              <a:t>基于</a:t>
            </a:r>
            <a:r>
              <a:rPr lang="en-US" altLang="zh-CN" sz="2800" dirty="0">
                <a:solidFill>
                  <a:schemeClr val="tx1"/>
                </a:solidFill>
              </a:rPr>
              <a:t>HOWNET</a:t>
            </a:r>
            <a:r>
              <a:rPr lang="zh-CN" altLang="en-US" sz="2800" dirty="0">
                <a:solidFill>
                  <a:schemeClr val="tx1"/>
                </a:solidFill>
              </a:rPr>
              <a:t>词典的情感分析</a:t>
            </a:r>
            <a:endParaRPr lang="en-US" altLang="zh-CN" sz="2800" dirty="0">
              <a:solidFill>
                <a:schemeClr val="tx1"/>
              </a:solidFill>
            </a:endParaRPr>
          </a:p>
        </p:txBody>
      </p:sp>
      <p:sp>
        <p:nvSpPr>
          <p:cNvPr id="22" name="TextBox 13"/>
          <p:cNvSpPr txBox="1"/>
          <p:nvPr/>
        </p:nvSpPr>
        <p:spPr>
          <a:xfrm>
            <a:off x="3192781" y="4784817"/>
            <a:ext cx="514985" cy="707886"/>
          </a:xfrm>
          <a:prstGeom prst="rect">
            <a:avLst/>
          </a:prstGeom>
          <a:noFill/>
        </p:spPr>
        <p:txBody>
          <a:bodyPr wrap="square" rtlCol="0">
            <a:spAutoFit/>
          </a:bodyPr>
          <a:lstStyle/>
          <a:p>
            <a:r>
              <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endPar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4" name="标题 5"/>
          <p:cNvSpPr>
            <a:spLocks noGrp="1"/>
          </p:cNvSpPr>
          <p:nvPr>
            <p:ph type="title"/>
          </p:nvPr>
        </p:nvSpPr>
        <p:spPr>
          <a:xfrm>
            <a:off x="468569" y="162865"/>
            <a:ext cx="8534400" cy="628650"/>
          </a:xfrm>
        </p:spPr>
        <p:txBody>
          <a:bodyPr>
            <a:normAutofit/>
          </a:bodyPr>
          <a:lstStyle/>
          <a:p>
            <a:pPr algn="l"/>
            <a:r>
              <a:rPr lang="zh-CN" altLang="en-US" sz="2400" b="0" dirty="0"/>
              <a:t>武汉大学公共基础必修课</a:t>
            </a:r>
            <a:r>
              <a:rPr lang="en-US" altLang="zh-CN" sz="2400" b="0" dirty="0"/>
              <a:t>——</a:t>
            </a:r>
            <a:r>
              <a:rPr lang="en-US" altLang="zh-CN" sz="1800" b="0" i="0" u="none" strike="noStrike" baseline="0" dirty="0">
                <a:latin typeface="AdobeSongStd-Light"/>
              </a:rPr>
              <a:t>Python</a:t>
            </a:r>
            <a:r>
              <a:rPr lang="zh-CN" altLang="en-US" sz="1800" b="0" i="0" u="none" strike="noStrike" baseline="0" dirty="0">
                <a:latin typeface="AdobeSongStd-Light"/>
              </a:rPr>
              <a:t>语言程序设计</a:t>
            </a:r>
            <a:endParaRPr lang="zh-CN" altLang="en-US" sz="2400" b="0"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10197" y="248925"/>
            <a:ext cx="10972876" cy="609600"/>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zh-CN" altLang="en-US" sz="3200" b="1" spc="16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rPr>
              <a:t>Python语言程序设计</a:t>
            </a:r>
            <a:endParaRPr lang="zh-CN" altLang="en-US" sz="3200" b="1" spc="16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59" name="图片 58"/>
          <p:cNvPicPr>
            <a:picLocks noChangeAspect="1"/>
          </p:cNvPicPr>
          <p:nvPr>
            <p:custDataLst>
              <p:tags r:id="rId2"/>
            </p:custDataLst>
          </p:nvPr>
        </p:nvPicPr>
        <p:blipFill>
          <a:blip r:embed="rId3"/>
          <a:stretch>
            <a:fillRect/>
          </a:stretch>
        </p:blipFill>
        <p:spPr>
          <a:xfrm>
            <a:off x="5228688" y="3018679"/>
            <a:ext cx="1735250" cy="1735250"/>
          </a:xfrm>
          <a:prstGeom prst="rect">
            <a:avLst/>
          </a:prstGeom>
        </p:spPr>
      </p:pic>
      <p:sp>
        <p:nvSpPr>
          <p:cNvPr id="31" name="Freeform 5"/>
          <p:cNvSpPr/>
          <p:nvPr>
            <p:custDataLst>
              <p:tags r:id="rId4"/>
            </p:custDataLst>
          </p:nvPr>
        </p:nvSpPr>
        <p:spPr bwMode="auto">
          <a:xfrm rot="16200000">
            <a:off x="4209572" y="3647175"/>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3" name="Freeform 5"/>
          <p:cNvSpPr/>
          <p:nvPr>
            <p:custDataLst>
              <p:tags r:id="rId5"/>
            </p:custDataLst>
          </p:nvPr>
        </p:nvSpPr>
        <p:spPr bwMode="auto">
          <a:xfrm rot="3240000">
            <a:off x="6567476" y="2880961"/>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5" name="Freeform 5"/>
          <p:cNvSpPr/>
          <p:nvPr>
            <p:custDataLst>
              <p:tags r:id="rId6"/>
            </p:custDataLst>
          </p:nvPr>
        </p:nvSpPr>
        <p:spPr bwMode="auto">
          <a:xfrm rot="11880000">
            <a:off x="5110166" y="4886640"/>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rgbClr val="C00000"/>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49" name="椭圆 48"/>
          <p:cNvSpPr/>
          <p:nvPr>
            <p:custDataLst>
              <p:tags r:id="rId7"/>
            </p:custDataLst>
          </p:nvPr>
        </p:nvSpPr>
        <p:spPr>
          <a:xfrm>
            <a:off x="7750184" y="2702345"/>
            <a:ext cx="429848" cy="429848"/>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3" name="文本框 22"/>
          <p:cNvSpPr txBox="1"/>
          <p:nvPr>
            <p:custDataLst>
              <p:tags r:id="rId8"/>
            </p:custDataLst>
          </p:nvPr>
        </p:nvSpPr>
        <p:spPr>
          <a:xfrm>
            <a:off x="7752688" y="2702345"/>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2</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7" name="文本框 26"/>
          <p:cNvSpPr txBox="1"/>
          <p:nvPr>
            <p:custDataLst>
              <p:tags r:id="rId9"/>
            </p:custDataLst>
          </p:nvPr>
        </p:nvSpPr>
        <p:spPr>
          <a:xfrm>
            <a:off x="8461375" y="2464435"/>
            <a:ext cx="3743325" cy="881380"/>
          </a:xfrm>
          <a:prstGeom prst="rect">
            <a:avLst/>
          </a:prstGeom>
          <a:noFill/>
        </p:spPr>
        <p:txBody>
          <a:bodyPr wrap="square" lIns="121920" tIns="60960" rIns="121920" bIns="60960" rtlCol="0" anchor="ctr" anchorCtr="0">
            <a:normAutofit/>
          </a:bodyPr>
          <a:p>
            <a:pPr marL="0" lvl="0" indent="0" algn="l">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sym typeface="+mn-ea"/>
              </a:rPr>
              <a:t>基于朴素贝叶斯的情感分析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sym typeface="+mn-ea"/>
            </a:endParaRPr>
          </a:p>
        </p:txBody>
      </p:sp>
      <p:sp>
        <p:nvSpPr>
          <p:cNvPr id="39" name="椭圆 38"/>
          <p:cNvSpPr/>
          <p:nvPr>
            <p:custDataLst>
              <p:tags r:id="rId10"/>
            </p:custDataLst>
          </p:nvPr>
        </p:nvSpPr>
        <p:spPr>
          <a:xfrm>
            <a:off x="7750184" y="4664621"/>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40" name="文本框 39"/>
          <p:cNvSpPr txBox="1"/>
          <p:nvPr>
            <p:custDataLst>
              <p:tags r:id="rId11"/>
            </p:custDataLst>
          </p:nvPr>
        </p:nvSpPr>
        <p:spPr>
          <a:xfrm>
            <a:off x="7752688" y="4664621"/>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3</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41" name="文本框 40"/>
          <p:cNvSpPr txBox="1"/>
          <p:nvPr>
            <p:custDataLst>
              <p:tags r:id="rId12"/>
            </p:custDataLst>
          </p:nvPr>
        </p:nvSpPr>
        <p:spPr>
          <a:xfrm>
            <a:off x="8461375" y="4426585"/>
            <a:ext cx="3785235" cy="881380"/>
          </a:xfrm>
          <a:prstGeom prst="rect">
            <a:avLst/>
          </a:prstGeom>
          <a:noFill/>
        </p:spPr>
        <p:txBody>
          <a:bodyPr wrap="square" lIns="121920" tIns="60960" rIns="121920" bIns="60960" rtlCol="0" anchor="ctr" anchorCtr="0">
            <a:normAutofit/>
          </a:bodyPr>
          <a:p>
            <a:pPr marL="0" lvl="0" indent="0" algn="l">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基于Textblob的情感分析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48" name="椭圆 47"/>
          <p:cNvSpPr/>
          <p:nvPr>
            <p:custDataLst>
              <p:tags r:id="rId13"/>
            </p:custDataLst>
          </p:nvPr>
        </p:nvSpPr>
        <p:spPr>
          <a:xfrm>
            <a:off x="4000908" y="2116416"/>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0" name="文本框 49"/>
          <p:cNvSpPr txBox="1"/>
          <p:nvPr>
            <p:custDataLst>
              <p:tags r:id="rId14"/>
            </p:custDataLst>
          </p:nvPr>
        </p:nvSpPr>
        <p:spPr>
          <a:xfrm>
            <a:off x="4004247" y="2116416"/>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1</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2" name="文本框 51"/>
          <p:cNvSpPr txBox="1"/>
          <p:nvPr>
            <p:custDataLst>
              <p:tags r:id="rId15"/>
            </p:custDataLst>
          </p:nvPr>
        </p:nvSpPr>
        <p:spPr>
          <a:xfrm>
            <a:off x="1459380" y="1878539"/>
            <a:ext cx="2271100" cy="881397"/>
          </a:xfrm>
          <a:prstGeom prst="rect">
            <a:avLst/>
          </a:prstGeom>
          <a:noFill/>
        </p:spPr>
        <p:txBody>
          <a:bodyPr wrap="square" lIns="121920" tIns="60960" rIns="121920" bIns="60960" rtlCol="0" anchor="ctr" anchorCtr="0">
            <a:normAutofit/>
          </a:bodyPr>
          <a:p>
            <a:pPr marL="0" lvl="0" indent="0" algn="r">
              <a:lnSpc>
                <a:spcPct val="100000"/>
              </a:lnSpc>
              <a:spcBef>
                <a:spcPts val="0"/>
              </a:spcBef>
              <a:spcAft>
                <a:spcPts val="800"/>
              </a:spcAft>
              <a:buSzPct val="100000"/>
              <a:buNone/>
            </a:pPr>
            <a:r>
              <a:rPr lang="zh-CN" altLang="en-US" sz="2000" b="1" spc="160" dirty="0">
                <a:solidFill>
                  <a:schemeClr val="tx1">
                    <a:lumMod val="85000"/>
                    <a:lumOff val="15000"/>
                  </a:schemeClr>
                </a:solidFill>
                <a:latin typeface="方正清刻本悦宋简体" panose="02000000000000000000" charset="-122"/>
                <a:ea typeface="方正清刻本悦宋简体" panose="02000000000000000000" charset="-122"/>
              </a:rPr>
              <a:t>课程项目特点</a:t>
            </a:r>
            <a:endParaRPr lang="zh-CN" altLang="en-US" sz="2000" b="1" spc="160" dirty="0">
              <a:solidFill>
                <a:schemeClr val="tx1">
                  <a:lumMod val="85000"/>
                  <a:lumOff val="15000"/>
                </a:schemeClr>
              </a:solidFill>
              <a:latin typeface="方正清刻本悦宋简体" panose="02000000000000000000" charset="-122"/>
              <a:ea typeface="方正清刻本悦宋简体" panose="02000000000000000000" charset="-122"/>
            </a:endParaRPr>
          </a:p>
        </p:txBody>
      </p:sp>
      <p:sp>
        <p:nvSpPr>
          <p:cNvPr id="55" name="椭圆 54"/>
          <p:cNvSpPr/>
          <p:nvPr>
            <p:custDataLst>
              <p:tags r:id="rId16"/>
            </p:custDataLst>
          </p:nvPr>
        </p:nvSpPr>
        <p:spPr>
          <a:xfrm>
            <a:off x="4000908" y="3683066"/>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8" name="文本框 57"/>
          <p:cNvSpPr txBox="1"/>
          <p:nvPr>
            <p:custDataLst>
              <p:tags r:id="rId17"/>
            </p:custDataLst>
          </p:nvPr>
        </p:nvSpPr>
        <p:spPr>
          <a:xfrm>
            <a:off x="4004247" y="3683066"/>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5</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0" name="文本框 59"/>
          <p:cNvSpPr txBox="1"/>
          <p:nvPr>
            <p:custDataLst>
              <p:tags r:id="rId18"/>
            </p:custDataLst>
          </p:nvPr>
        </p:nvSpPr>
        <p:spPr>
          <a:xfrm>
            <a:off x="-19685" y="3444875"/>
            <a:ext cx="3750310" cy="881380"/>
          </a:xfrm>
          <a:prstGeom prst="rect">
            <a:avLst/>
          </a:prstGeom>
          <a:noFill/>
        </p:spPr>
        <p:txBody>
          <a:bodyPr wrap="square" lIns="121920" tIns="60960" rIns="121920" bIns="60960" rtlCol="0" anchor="ctr" anchorCtr="0">
            <a:normAutofit/>
          </a:bodyPr>
          <a:p>
            <a:pPr marL="0" lvl="0" indent="0" algn="r">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基于HOWNET词典的情感分析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62" name="椭圆 61"/>
          <p:cNvSpPr/>
          <p:nvPr>
            <p:custDataLst>
              <p:tags r:id="rId19"/>
            </p:custDataLst>
          </p:nvPr>
        </p:nvSpPr>
        <p:spPr>
          <a:xfrm>
            <a:off x="4000908" y="5250550"/>
            <a:ext cx="429848" cy="429848"/>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3" name="文本框 62"/>
          <p:cNvSpPr txBox="1"/>
          <p:nvPr>
            <p:custDataLst>
              <p:tags r:id="rId20"/>
            </p:custDataLst>
          </p:nvPr>
        </p:nvSpPr>
        <p:spPr>
          <a:xfrm>
            <a:off x="4004247" y="5250550"/>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4</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4" name="文本框 63"/>
          <p:cNvSpPr txBox="1"/>
          <p:nvPr>
            <p:custDataLst>
              <p:tags r:id="rId21"/>
            </p:custDataLst>
          </p:nvPr>
        </p:nvSpPr>
        <p:spPr>
          <a:xfrm>
            <a:off x="-19685" y="5012690"/>
            <a:ext cx="3750310" cy="881380"/>
          </a:xfrm>
          <a:prstGeom prst="rect">
            <a:avLst/>
          </a:prstGeom>
          <a:noFill/>
        </p:spPr>
        <p:txBody>
          <a:bodyPr wrap="square" lIns="121920" tIns="60960" rIns="121920" bIns="60960" rtlCol="0" anchor="ctr" anchorCtr="0">
            <a:normAutofit/>
          </a:bodyPr>
          <a:p>
            <a:pPr marL="0" lvl="0" indent="0" algn="r">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基于NRC词典的情感分析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cxnSp>
        <p:nvCxnSpPr>
          <p:cNvPr id="2" name="直接连接符 1"/>
          <p:cNvCxnSpPr/>
          <p:nvPr/>
        </p:nvCxnSpPr>
        <p:spPr>
          <a:xfrm>
            <a:off x="3919220" y="1649094"/>
            <a:ext cx="2540" cy="4536000"/>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sp>
        <p:nvSpPr>
          <p:cNvPr id="5" name="Freeform 5"/>
          <p:cNvSpPr/>
          <p:nvPr>
            <p:custDataLst>
              <p:tags r:id="rId22"/>
            </p:custDataLst>
          </p:nvPr>
        </p:nvSpPr>
        <p:spPr bwMode="auto">
          <a:xfrm rot="20520000">
            <a:off x="5110166" y="2406876"/>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 name="Freeform 5"/>
          <p:cNvSpPr/>
          <p:nvPr>
            <p:custDataLst>
              <p:tags r:id="rId23"/>
            </p:custDataLst>
          </p:nvPr>
        </p:nvSpPr>
        <p:spPr bwMode="auto">
          <a:xfrm rot="7560000">
            <a:off x="6567476" y="4412555"/>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Tree>
    <p:custDataLst>
      <p:tags r:id="rId2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NRC</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词典的情感分析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4" name="文本框 3"/>
          <p:cNvSpPr txBox="1"/>
          <p:nvPr/>
        </p:nvSpPr>
        <p:spPr>
          <a:xfrm>
            <a:off x="1003300" y="1225550"/>
            <a:ext cx="9956165" cy="1938020"/>
          </a:xfrm>
          <a:prstGeom prst="rect">
            <a:avLst/>
          </a:prstGeom>
          <a:noFill/>
        </p:spPr>
        <p:txBody>
          <a:bodyPr wrap="square" rtlCol="0">
            <a:spAutoFit/>
          </a:bodyPr>
          <a:lstStyle/>
          <a:p>
            <a:r>
              <a:rPr lang="en-US" altLang="zh-CN" sz="2400" dirty="0">
                <a:latin typeface="方正清刻本悦宋简体" panose="02000000000000000000" charset="-122"/>
                <a:ea typeface="方正清刻本悦宋简体" panose="02000000000000000000" charset="-122"/>
                <a:cs typeface="方正清刻本悦宋简体" panose="02000000000000000000" charset="-122"/>
              </a:rPr>
              <a:t>NRC</a:t>
            </a:r>
            <a:r>
              <a:rPr lang="zh-CN" altLang="en-US" sz="2400" dirty="0">
                <a:latin typeface="方正清刻本悦宋简体" panose="02000000000000000000" charset="-122"/>
                <a:ea typeface="方正清刻本悦宋简体" panose="02000000000000000000" charset="-122"/>
                <a:cs typeface="方正清刻本悦宋简体" panose="02000000000000000000" charset="-122"/>
              </a:rPr>
              <a:t>词典介绍</a:t>
            </a:r>
            <a:endParaRPr lang="zh-CN" altLang="en-US" sz="2400" dirty="0">
              <a:latin typeface="方正清刻本悦宋简体" panose="02000000000000000000" charset="-122"/>
              <a:ea typeface="方正清刻本悦宋简体" panose="02000000000000000000" charset="-122"/>
              <a:cs typeface="方正清刻本悦宋简体" panose="02000000000000000000" charset="-122"/>
            </a:endParaRPr>
          </a:p>
          <a:p>
            <a:endParaRPr lang="en-US" altLang="zh-CN" sz="1600"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buFont typeface="Arial" panose="020B0604020202020204" pitchFamily="34" charset="0"/>
              <a:buChar char="•"/>
            </a:pPr>
            <a:r>
              <a:rPr lang="en-US" altLang="zh-CN" sz="1600" dirty="0">
                <a:latin typeface="方正清刻本悦宋简体" panose="02000000000000000000" charset="-122"/>
                <a:ea typeface="方正清刻本悦宋简体" panose="02000000000000000000" charset="-122"/>
                <a:cs typeface="方正清刻本悦宋简体" panose="02000000000000000000" charset="-122"/>
              </a:rPr>
              <a:t>NRC</a:t>
            </a:r>
            <a:r>
              <a:rPr lang="zh-CN" altLang="en-US" sz="1600" dirty="0">
                <a:latin typeface="方正清刻本悦宋简体" panose="02000000000000000000" charset="-122"/>
                <a:ea typeface="方正清刻本悦宋简体" panose="02000000000000000000" charset="-122"/>
                <a:cs typeface="方正清刻本悦宋简体" panose="02000000000000000000" charset="-122"/>
              </a:rPr>
              <a:t>词典为加拿大国家研究委员会信息技术研究所组织制作的基于众包方式标注出的词典。</a:t>
            </a:r>
            <a:endParaRPr lang="zh-CN" altLang="en-US" sz="1600" dirty="0">
              <a:latin typeface="方正清刻本悦宋简体" panose="02000000000000000000" charset="-122"/>
              <a:ea typeface="方正清刻本悦宋简体" panose="02000000000000000000" charset="-122"/>
              <a:cs typeface="方正清刻本悦宋简体" panose="02000000000000000000" charset="-122"/>
            </a:endParaRPr>
          </a:p>
          <a:p>
            <a:r>
              <a:rPr lang="zh-CN" altLang="en-US" sz="1600" dirty="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600"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buFont typeface="Arial" panose="020B0604020202020204" pitchFamily="34" charset="0"/>
              <a:buChar char="•"/>
            </a:pPr>
            <a:r>
              <a:rPr lang="zh-CN" altLang="en-US" sz="1600" dirty="0">
                <a:latin typeface="方正清刻本悦宋简体" panose="02000000000000000000" charset="-122"/>
                <a:ea typeface="方正清刻本悦宋简体" panose="02000000000000000000" charset="-122"/>
                <a:cs typeface="方正清刻本悦宋简体" panose="02000000000000000000" charset="-122"/>
              </a:rPr>
              <a:t>包含每个英语单词对应的八种基本情绪（愤怒、恐惧、期待、信任、惊讶、悲伤、喜悦和厌恶</a:t>
            </a:r>
            <a:r>
              <a:rPr lang="en-US" altLang="zh-CN" sz="1600" dirty="0">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1600" dirty="0">
                <a:latin typeface="方正清刻本悦宋简体" panose="02000000000000000000" charset="-122"/>
                <a:ea typeface="方正清刻本悦宋简体" panose="02000000000000000000" charset="-122"/>
                <a:cs typeface="方正清刻本悦宋简体" panose="02000000000000000000" charset="-122"/>
              </a:rPr>
              <a:t>，两种情绪（消极</a:t>
            </a:r>
            <a:r>
              <a:rPr lang="en-US" altLang="zh-CN" sz="1600" dirty="0">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1600" dirty="0">
                <a:latin typeface="方正清刻本悦宋简体" panose="02000000000000000000" charset="-122"/>
                <a:ea typeface="方正清刻本悦宋简体" panose="02000000000000000000" charset="-122"/>
                <a:cs typeface="方正清刻本悦宋简体" panose="02000000000000000000" charset="-122"/>
              </a:rPr>
              <a:t>积极）的关联列表</a:t>
            </a:r>
            <a:r>
              <a:rPr lang="en-US" altLang="zh-CN" sz="1600" dirty="0">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1600" dirty="0">
                <a:latin typeface="方正清刻本悦宋简体" panose="02000000000000000000" charset="-122"/>
                <a:ea typeface="方正清刻本悦宋简体" panose="02000000000000000000" charset="-122"/>
                <a:cs typeface="方正清刻本悦宋简体" panose="02000000000000000000" charset="-122"/>
              </a:rPr>
              <a:t>关联程度用</a:t>
            </a:r>
            <a:r>
              <a:rPr lang="en-US" altLang="zh-CN" sz="1600" dirty="0">
                <a:latin typeface="方正清刻本悦宋简体" panose="02000000000000000000" charset="-122"/>
                <a:ea typeface="方正清刻本悦宋简体" panose="02000000000000000000" charset="-122"/>
                <a:cs typeface="方正清刻本悦宋简体" panose="02000000000000000000" charset="-122"/>
              </a:rPr>
              <a:t>0~1</a:t>
            </a:r>
            <a:r>
              <a:rPr lang="zh-CN" altLang="en-US" sz="1600" dirty="0">
                <a:latin typeface="方正清刻本悦宋简体" panose="02000000000000000000" charset="-122"/>
                <a:ea typeface="方正清刻本悦宋简体" panose="02000000000000000000" charset="-122"/>
                <a:cs typeface="方正清刻本悦宋简体" panose="02000000000000000000" charset="-122"/>
              </a:rPr>
              <a:t>之间的数字表示。</a:t>
            </a:r>
            <a:endParaRPr lang="en-US" altLang="zh-CN" sz="1600" dirty="0">
              <a:latin typeface="方正清刻本悦宋简体" panose="02000000000000000000" charset="-122"/>
              <a:ea typeface="方正清刻本悦宋简体" panose="02000000000000000000" charset="-122"/>
              <a:cs typeface="方正清刻本悦宋简体" panose="02000000000000000000" charset="-122"/>
            </a:endParaRPr>
          </a:p>
          <a:p>
            <a:endParaRPr lang="en-US" altLang="zh-CN" sz="1600" dirty="0">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6" name="图片 5"/>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830263" y="3588794"/>
            <a:ext cx="3303588" cy="21984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图片 7"/>
          <p:cNvPicPr>
            <a:picLocks noChangeAspect="1"/>
          </p:cNvPicPr>
          <p:nvPr>
            <p:custDataLst>
              <p:tags r:id="rId3"/>
            </p:custDataLst>
          </p:nvPr>
        </p:nvPicPr>
        <p:blipFill>
          <a:blip r:embed="rId4"/>
          <a:stretch>
            <a:fillRect/>
          </a:stretch>
        </p:blipFill>
        <p:spPr>
          <a:xfrm>
            <a:off x="5029586" y="3582444"/>
            <a:ext cx="2132827" cy="12891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文本框 8"/>
          <p:cNvSpPr txBox="1"/>
          <p:nvPr/>
        </p:nvSpPr>
        <p:spPr>
          <a:xfrm>
            <a:off x="4479731" y="4037188"/>
            <a:ext cx="384369" cy="382412"/>
          </a:xfrm>
          <a:prstGeom prst="rect">
            <a:avLst/>
          </a:prstGeom>
          <a:noFill/>
        </p:spPr>
        <p:txBody>
          <a:bodyPr wrap="square" rtlCol="0">
            <a:spAutoFit/>
          </a:bodyPr>
          <a:lstStyle/>
          <a:p>
            <a:r>
              <a:rPr lang="en-US" altLang="zh-CN" dirty="0"/>
              <a:t>=</a:t>
            </a:r>
            <a:endParaRPr lang="zh-CN" altLang="en-US" dirty="0"/>
          </a:p>
        </p:txBody>
      </p:sp>
      <p:pic>
        <p:nvPicPr>
          <p:cNvPr id="12" name="图片 11"/>
          <p:cNvPicPr>
            <a:picLocks noChangeAspect="1"/>
          </p:cNvPicPr>
          <p:nvPr>
            <p:custDataLst>
              <p:tags r:id="rId5"/>
            </p:custDataLst>
          </p:nvPr>
        </p:nvPicPr>
        <p:blipFill>
          <a:blip r:embed="rId6"/>
          <a:stretch>
            <a:fillRect/>
          </a:stretch>
        </p:blipFill>
        <p:spPr>
          <a:xfrm>
            <a:off x="7691411" y="3589657"/>
            <a:ext cx="2379689" cy="12819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文本框 12"/>
          <p:cNvSpPr txBox="1"/>
          <p:nvPr/>
        </p:nvSpPr>
        <p:spPr>
          <a:xfrm>
            <a:off x="10401300" y="4286250"/>
            <a:ext cx="1187450" cy="369332"/>
          </a:xfrm>
          <a:prstGeom prst="rect">
            <a:avLst/>
          </a:prstGeom>
          <a:noFill/>
        </p:spPr>
        <p:txBody>
          <a:bodyPr wrap="square" rtlCol="0">
            <a:spAutoFit/>
          </a:bodyPr>
          <a:lstStyle/>
          <a:p>
            <a:r>
              <a:rPr lang="en-US" altLang="zh-CN" dirty="0"/>
              <a:t>……</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1150" y="1568450"/>
            <a:ext cx="4484370" cy="1753235"/>
          </a:xfrm>
          <a:prstGeom prst="rect">
            <a:avLst/>
          </a:prstGeom>
          <a:noFill/>
        </p:spPr>
        <p:txBody>
          <a:bodyPr wrap="square" rtlCol="0">
            <a:spAutoFit/>
          </a:bodyPr>
          <a:lstStyle/>
          <a:p>
            <a:r>
              <a:rPr lang="en-US" altLang="zh-CN" sz="3600" u="sng" dirty="0">
                <a:latin typeface="方正清刻本悦宋简体" panose="02000000000000000000" charset="-122"/>
                <a:ea typeface="方正清刻本悦宋简体" panose="02000000000000000000" charset="-122"/>
                <a:cs typeface="方正清刻本悦宋简体" panose="02000000000000000000" charset="-122"/>
              </a:rPr>
              <a:t>PART1</a:t>
            </a:r>
            <a:endParaRPr lang="en-US" altLang="zh-CN" sz="3600" u="sng" dirty="0">
              <a:latin typeface="方正清刻本悦宋简体" panose="02000000000000000000" charset="-122"/>
              <a:ea typeface="方正清刻本悦宋简体" panose="02000000000000000000" charset="-122"/>
              <a:cs typeface="方正清刻本悦宋简体" panose="02000000000000000000" charset="-122"/>
            </a:endParaRPr>
          </a:p>
          <a:p>
            <a:r>
              <a:rPr lang="zh-CN" altLang="en-US" sz="3600" u="sng" dirty="0">
                <a:solidFill>
                  <a:schemeClr val="accent1">
                    <a:lumMod val="75000"/>
                  </a:schemeClr>
                </a:solidFill>
                <a:latin typeface="方正清刻本悦宋简体" panose="02000000000000000000" charset="-122"/>
                <a:ea typeface="方正清刻本悦宋简体" panose="02000000000000000000" charset="-122"/>
                <a:cs typeface="方正清刻本悦宋简体" panose="02000000000000000000" charset="-122"/>
              </a:rPr>
              <a:t>分立情感数据文件的向量化合并</a:t>
            </a:r>
            <a:endParaRPr lang="zh-CN" altLang="en-US" sz="3600" u="sng" dirty="0">
              <a:solidFill>
                <a:schemeClr val="accent1">
                  <a:lumMod val="7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4" name="图片 3"/>
          <p:cNvPicPr>
            <a:picLocks noChangeAspect="1"/>
          </p:cNvPicPr>
          <p:nvPr/>
        </p:nvPicPr>
        <p:blipFill>
          <a:blip r:embed="rId1"/>
          <a:stretch>
            <a:fillRect/>
          </a:stretch>
        </p:blipFill>
        <p:spPr>
          <a:xfrm>
            <a:off x="4795812" y="1127336"/>
            <a:ext cx="6031410" cy="1628563"/>
          </a:xfrm>
          <a:prstGeom prst="rect">
            <a:avLst/>
          </a:prstGeom>
        </p:spPr>
      </p:pic>
      <p:pic>
        <p:nvPicPr>
          <p:cNvPr id="5" name="图片 4"/>
          <p:cNvPicPr>
            <a:picLocks noChangeAspect="1"/>
          </p:cNvPicPr>
          <p:nvPr/>
        </p:nvPicPr>
        <p:blipFill>
          <a:blip r:embed="rId2"/>
          <a:stretch>
            <a:fillRect/>
          </a:stretch>
        </p:blipFill>
        <p:spPr>
          <a:xfrm>
            <a:off x="1" y="3502047"/>
            <a:ext cx="6394450" cy="2276453"/>
          </a:xfrm>
          <a:prstGeom prst="rect">
            <a:avLst/>
          </a:prstGeom>
        </p:spPr>
      </p:pic>
      <p:sp>
        <p:nvSpPr>
          <p:cNvPr id="6" name="箭头: 右 5"/>
          <p:cNvSpPr/>
          <p:nvPr/>
        </p:nvSpPr>
        <p:spPr>
          <a:xfrm>
            <a:off x="6029326" y="4476750"/>
            <a:ext cx="730249" cy="196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7035778" y="3300618"/>
            <a:ext cx="3711598" cy="2679310"/>
          </a:xfrm>
          <a:prstGeom prst="rect">
            <a:avLst/>
          </a:prstGeom>
        </p:spPr>
      </p:pic>
      <p:sp>
        <p:nvSpPr>
          <p:cNvPr id="10" name="标题 9"/>
          <p:cNvSpPr>
            <a:spLocks noGrp="1"/>
          </p:cNvSpPr>
          <p:nvPr>
            <p:ph type="title"/>
          </p:nvPr>
        </p:nvSpPr>
        <p:spPr/>
        <p:txBody>
          <a:bodyPr>
            <a:normAutofit fontScale="90000"/>
          </a:bodyPr>
          <a:lstStyle/>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NRC</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词典的情感分析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36888" y="1050290"/>
            <a:ext cx="6118860" cy="645160"/>
          </a:xfrm>
          <a:prstGeom prst="rect">
            <a:avLst/>
          </a:prstGeom>
          <a:noFill/>
        </p:spPr>
        <p:txBody>
          <a:bodyPr wrap="none" rtlCol="0">
            <a:spAutoFit/>
          </a:bodyPr>
          <a:lstStyle/>
          <a:p>
            <a:pPr algn="ctr"/>
            <a:r>
              <a:rPr lang="en-US" altLang="zh-CN" sz="3600" u="sng" dirty="0">
                <a:latin typeface="方正清刻本悦宋简体" panose="02000000000000000000" charset="-122"/>
                <a:ea typeface="方正清刻本悦宋简体" panose="02000000000000000000" charset="-122"/>
                <a:cs typeface="方正清刻本悦宋简体" panose="02000000000000000000" charset="-122"/>
              </a:rPr>
              <a:t>PART2 </a:t>
            </a:r>
            <a:r>
              <a:rPr lang="zh-CN" altLang="en-US" sz="3600" u="sng" dirty="0">
                <a:solidFill>
                  <a:schemeClr val="accent1">
                    <a:lumMod val="75000"/>
                  </a:schemeClr>
                </a:solidFill>
                <a:latin typeface="方正清刻本悦宋简体" panose="02000000000000000000" charset="-122"/>
                <a:ea typeface="方正清刻本悦宋简体" panose="02000000000000000000" charset="-122"/>
                <a:cs typeface="方正清刻本悦宋简体" panose="02000000000000000000" charset="-122"/>
              </a:rPr>
              <a:t>情感分析与数据可视化</a:t>
            </a:r>
            <a:endParaRPr lang="zh-CN" altLang="en-US" sz="3600" u="sng" dirty="0">
              <a:solidFill>
                <a:schemeClr val="accent1">
                  <a:lumMod val="7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4" name="图片 3"/>
          <p:cNvPicPr>
            <a:picLocks noChangeAspect="1"/>
          </p:cNvPicPr>
          <p:nvPr/>
        </p:nvPicPr>
        <p:blipFill>
          <a:blip r:embed="rId1"/>
          <a:stretch>
            <a:fillRect/>
          </a:stretch>
        </p:blipFill>
        <p:spPr>
          <a:xfrm>
            <a:off x="402167" y="1973468"/>
            <a:ext cx="3071283" cy="2217083"/>
          </a:xfrm>
          <a:prstGeom prst="rect">
            <a:avLst/>
          </a:prstGeom>
        </p:spPr>
      </p:pic>
      <p:sp>
        <p:nvSpPr>
          <p:cNvPr id="5" name="箭头: 右 4"/>
          <p:cNvSpPr/>
          <p:nvPr/>
        </p:nvSpPr>
        <p:spPr>
          <a:xfrm>
            <a:off x="4434904" y="3599962"/>
            <a:ext cx="941827" cy="224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397" y="1954883"/>
            <a:ext cx="2878577" cy="2198913"/>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3847" y="1466850"/>
            <a:ext cx="2087520" cy="2847831"/>
          </a:xfrm>
          <a:prstGeom prst="rect">
            <a:avLst/>
          </a:prstGeom>
        </p:spPr>
      </p:pic>
      <p:pic>
        <p:nvPicPr>
          <p:cNvPr id="10" name="图片 9"/>
          <p:cNvPicPr>
            <a:picLocks noChangeAspect="1"/>
          </p:cNvPicPr>
          <p:nvPr/>
        </p:nvPicPr>
        <p:blipFill>
          <a:blip r:embed="rId4"/>
          <a:stretch>
            <a:fillRect/>
          </a:stretch>
        </p:blipFill>
        <p:spPr>
          <a:xfrm>
            <a:off x="633095" y="4687570"/>
            <a:ext cx="10681970" cy="1456690"/>
          </a:xfrm>
          <a:prstGeom prst="rect">
            <a:avLst/>
          </a:prstGeom>
        </p:spPr>
      </p:pic>
      <p:pic>
        <p:nvPicPr>
          <p:cNvPr id="11" name="图片 10"/>
          <p:cNvPicPr>
            <a:picLocks noChangeAspect="1"/>
          </p:cNvPicPr>
          <p:nvPr/>
        </p:nvPicPr>
        <p:blipFill>
          <a:blip r:embed="rId5"/>
          <a:stretch>
            <a:fillRect/>
          </a:stretch>
        </p:blipFill>
        <p:spPr>
          <a:xfrm>
            <a:off x="3952738" y="2517242"/>
            <a:ext cx="1946412" cy="1033131"/>
          </a:xfrm>
          <a:prstGeom prst="rect">
            <a:avLst/>
          </a:prstGeom>
        </p:spPr>
      </p:pic>
      <p:sp>
        <p:nvSpPr>
          <p:cNvPr id="12" name="标题 11"/>
          <p:cNvSpPr>
            <a:spLocks noGrp="1"/>
          </p:cNvSpPr>
          <p:nvPr>
            <p:ph type="title"/>
          </p:nvPr>
        </p:nvSpPr>
        <p:spPr/>
        <p:txBody>
          <a:bodyPr>
            <a:normAutofit fontScale="90000"/>
          </a:bodyPr>
          <a:lstStyle/>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NRC</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词典的情感分析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3919220" y="1649094"/>
            <a:ext cx="2540" cy="4536000"/>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sp>
        <p:nvSpPr>
          <p:cNvPr id="13" name="TextBox 11"/>
          <p:cNvSpPr txBox="1"/>
          <p:nvPr/>
        </p:nvSpPr>
        <p:spPr>
          <a:xfrm>
            <a:off x="3192781" y="1568450"/>
            <a:ext cx="514985" cy="707886"/>
          </a:xfrm>
          <a:prstGeom prst="rect">
            <a:avLst/>
          </a:prstGeom>
          <a:noFill/>
        </p:spPr>
        <p:txBody>
          <a:bodyPr wrap="square" rtlCol="0">
            <a:spAutoFit/>
          </a:bodyPr>
          <a:lstStyle/>
          <a:p>
            <a:r>
              <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endPar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4" name="TextBox 12"/>
          <p:cNvSpPr txBox="1"/>
          <p:nvPr/>
        </p:nvSpPr>
        <p:spPr>
          <a:xfrm>
            <a:off x="3192781" y="2364310"/>
            <a:ext cx="514985" cy="707886"/>
          </a:xfrm>
          <a:prstGeom prst="rect">
            <a:avLst/>
          </a:prstGeom>
          <a:noFill/>
        </p:spPr>
        <p:txBody>
          <a:bodyPr wrap="square" rtlCol="0">
            <a:spAutoFit/>
          </a:bodyPr>
          <a:lstStyle/>
          <a:p>
            <a:r>
              <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endPar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5" name="TextBox 13"/>
          <p:cNvSpPr txBox="1"/>
          <p:nvPr/>
        </p:nvSpPr>
        <p:spPr>
          <a:xfrm>
            <a:off x="3192781" y="3160170"/>
            <a:ext cx="514985" cy="707886"/>
          </a:xfrm>
          <a:prstGeom prst="rect">
            <a:avLst/>
          </a:prstGeom>
          <a:noFill/>
        </p:spPr>
        <p:txBody>
          <a:bodyPr wrap="square" rtlCol="0">
            <a:spAutoFit/>
          </a:bodyPr>
          <a:lstStyle/>
          <a:p>
            <a:r>
              <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endPar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6" name="TextBox 21"/>
          <p:cNvSpPr txBox="1"/>
          <p:nvPr/>
        </p:nvSpPr>
        <p:spPr>
          <a:xfrm>
            <a:off x="4109720" y="1670050"/>
            <a:ext cx="4771570" cy="523220"/>
          </a:xfrm>
          <a:prstGeom prst="rect">
            <a:avLst/>
          </a:prstGeom>
          <a:noFill/>
        </p:spPr>
        <p:txBody>
          <a:bodyPr wrap="square" rtlCol="0">
            <a:spAutoFit/>
          </a:bodyPr>
          <a:lstStyle>
            <a:defPPr>
              <a:defRPr lang="en-US"/>
            </a:defPPr>
            <a:lvl1pPr>
              <a:defRPr sz="4800">
                <a:ln w="0"/>
                <a:solidFill>
                  <a:srgbClr val="71717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sz="2800" dirty="0">
                <a:solidFill>
                  <a:schemeClr val="tx1"/>
                </a:solidFill>
              </a:rPr>
              <a:t>课程项目特点</a:t>
            </a:r>
            <a:endParaRPr lang="zh-CN" altLang="en-US" sz="2800" dirty="0">
              <a:solidFill>
                <a:schemeClr val="tx1"/>
              </a:solidFill>
            </a:endParaRPr>
          </a:p>
        </p:txBody>
      </p:sp>
      <p:sp>
        <p:nvSpPr>
          <p:cNvPr id="17" name="TextBox 23"/>
          <p:cNvSpPr txBox="1"/>
          <p:nvPr/>
        </p:nvSpPr>
        <p:spPr>
          <a:xfrm>
            <a:off x="4109720" y="2484123"/>
            <a:ext cx="5059680" cy="523220"/>
          </a:xfrm>
          <a:prstGeom prst="rect">
            <a:avLst/>
          </a:prstGeom>
          <a:noFill/>
        </p:spPr>
        <p:txBody>
          <a:bodyPr wrap="square" rtlCol="0">
            <a:spAutoFit/>
          </a:bodyPr>
          <a:lstStyle>
            <a:defPPr>
              <a:defRPr lang="en-US"/>
            </a:defPPr>
            <a:lvl1pPr>
              <a:defRPr sz="4800">
                <a:ln w="0"/>
                <a:solidFill>
                  <a:srgbClr val="71717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sz="2800" dirty="0">
                <a:solidFill>
                  <a:schemeClr val="tx1"/>
                </a:solidFill>
                <a:sym typeface="+mn-ea"/>
              </a:rPr>
              <a:t>基于朴素贝叶斯的情感分析</a:t>
            </a:r>
            <a:endParaRPr lang="zh-CN" altLang="en-US" sz="2800" dirty="0">
              <a:solidFill>
                <a:schemeClr val="tx1"/>
              </a:solidFill>
              <a:sym typeface="+mn-ea"/>
            </a:endParaRPr>
          </a:p>
        </p:txBody>
      </p:sp>
      <p:sp>
        <p:nvSpPr>
          <p:cNvPr id="19" name="TextBox 23"/>
          <p:cNvSpPr txBox="1"/>
          <p:nvPr/>
        </p:nvSpPr>
        <p:spPr>
          <a:xfrm>
            <a:off x="4109720" y="4112269"/>
            <a:ext cx="4177106" cy="523220"/>
          </a:xfrm>
          <a:prstGeom prst="rect">
            <a:avLst/>
          </a:prstGeom>
          <a:noFill/>
        </p:spPr>
        <p:txBody>
          <a:bodyPr wrap="none" rtlCol="0">
            <a:spAutoFit/>
          </a:bodyPr>
          <a:lstStyle>
            <a:defPPr>
              <a:defRPr lang="en-US"/>
            </a:defPPr>
            <a:lvl1pPr>
              <a:defRPr sz="4800">
                <a:ln w="0"/>
                <a:solidFill>
                  <a:srgbClr val="71717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sz="2800" dirty="0">
                <a:solidFill>
                  <a:schemeClr val="tx1"/>
                </a:solidFill>
              </a:rPr>
              <a:t>基于</a:t>
            </a:r>
            <a:r>
              <a:rPr lang="en-US" altLang="zh-CN" sz="2800" dirty="0">
                <a:solidFill>
                  <a:schemeClr val="tx1"/>
                </a:solidFill>
              </a:rPr>
              <a:t>NRC</a:t>
            </a:r>
            <a:r>
              <a:rPr lang="zh-CN" altLang="en-US" sz="2800" dirty="0">
                <a:solidFill>
                  <a:schemeClr val="tx1"/>
                </a:solidFill>
              </a:rPr>
              <a:t>词典的情感分析</a:t>
            </a:r>
            <a:endParaRPr lang="en-US" altLang="zh-CN" sz="2800" dirty="0">
              <a:solidFill>
                <a:schemeClr val="tx1"/>
              </a:solidFill>
            </a:endParaRPr>
          </a:p>
        </p:txBody>
      </p:sp>
      <p:sp>
        <p:nvSpPr>
          <p:cNvPr id="20" name="椭圆 19"/>
          <p:cNvSpPr/>
          <p:nvPr/>
        </p:nvSpPr>
        <p:spPr>
          <a:xfrm>
            <a:off x="2763054" y="5030760"/>
            <a:ext cx="216000" cy="216000"/>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3"/>
          <p:cNvSpPr txBox="1"/>
          <p:nvPr/>
        </p:nvSpPr>
        <p:spPr>
          <a:xfrm>
            <a:off x="3192781" y="3956029"/>
            <a:ext cx="514985" cy="707886"/>
          </a:xfrm>
          <a:prstGeom prst="rect">
            <a:avLst/>
          </a:prstGeom>
          <a:noFill/>
        </p:spPr>
        <p:txBody>
          <a:bodyPr wrap="square" rtlCol="0">
            <a:spAutoFit/>
          </a:bodyPr>
          <a:lstStyle/>
          <a:p>
            <a:r>
              <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a:t>
            </a:r>
            <a:endPar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8" name="TextBox 23"/>
          <p:cNvSpPr txBox="1"/>
          <p:nvPr/>
        </p:nvSpPr>
        <p:spPr>
          <a:xfrm>
            <a:off x="4109720" y="3298196"/>
            <a:ext cx="4165051" cy="523220"/>
          </a:xfrm>
          <a:prstGeom prst="rect">
            <a:avLst/>
          </a:prstGeom>
          <a:noFill/>
        </p:spPr>
        <p:txBody>
          <a:bodyPr wrap="none" rtlCol="0">
            <a:spAutoFit/>
          </a:bodyPr>
          <a:lstStyle>
            <a:defPPr>
              <a:defRPr lang="en-US"/>
            </a:defPPr>
            <a:lvl1pPr>
              <a:defRPr sz="4800">
                <a:ln w="0"/>
                <a:solidFill>
                  <a:srgbClr val="71717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sz="2800" dirty="0">
                <a:solidFill>
                  <a:schemeClr val="tx1"/>
                </a:solidFill>
              </a:rPr>
              <a:t>基于</a:t>
            </a:r>
            <a:r>
              <a:rPr lang="en-US" altLang="zh-CN" sz="2800" dirty="0" err="1">
                <a:solidFill>
                  <a:schemeClr val="tx1"/>
                </a:solidFill>
              </a:rPr>
              <a:t>Textblob</a:t>
            </a:r>
            <a:r>
              <a:rPr lang="zh-CN" altLang="en-US" sz="2800" dirty="0">
                <a:solidFill>
                  <a:schemeClr val="tx1"/>
                </a:solidFill>
              </a:rPr>
              <a:t>的情感分析</a:t>
            </a:r>
            <a:endParaRPr lang="en-US" altLang="zh-CN" sz="2800" dirty="0">
              <a:solidFill>
                <a:schemeClr val="tx1"/>
              </a:solidFill>
            </a:endParaRPr>
          </a:p>
        </p:txBody>
      </p:sp>
      <p:sp>
        <p:nvSpPr>
          <p:cNvPr id="21" name="TextBox 23"/>
          <p:cNvSpPr txBox="1"/>
          <p:nvPr/>
        </p:nvSpPr>
        <p:spPr>
          <a:xfrm>
            <a:off x="4109719" y="4941057"/>
            <a:ext cx="5047279" cy="523220"/>
          </a:xfrm>
          <a:prstGeom prst="rect">
            <a:avLst/>
          </a:prstGeom>
          <a:noFill/>
        </p:spPr>
        <p:txBody>
          <a:bodyPr wrap="none" rtlCol="0">
            <a:spAutoFit/>
          </a:bodyPr>
          <a:lstStyle>
            <a:defPPr>
              <a:defRPr lang="en-US"/>
            </a:defPPr>
            <a:lvl1pPr>
              <a:defRPr sz="4800">
                <a:ln w="0"/>
                <a:solidFill>
                  <a:srgbClr val="71717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sz="2800" dirty="0">
                <a:solidFill>
                  <a:schemeClr val="tx1"/>
                </a:solidFill>
              </a:rPr>
              <a:t>基于</a:t>
            </a:r>
            <a:r>
              <a:rPr lang="en-US" altLang="zh-CN" sz="2800" dirty="0">
                <a:solidFill>
                  <a:schemeClr val="tx1"/>
                </a:solidFill>
              </a:rPr>
              <a:t>HOWNET</a:t>
            </a:r>
            <a:r>
              <a:rPr lang="zh-CN" altLang="en-US" sz="2800" dirty="0">
                <a:solidFill>
                  <a:schemeClr val="tx1"/>
                </a:solidFill>
              </a:rPr>
              <a:t>词典的情感分析</a:t>
            </a:r>
            <a:endParaRPr lang="en-US" altLang="zh-CN" sz="2800" dirty="0">
              <a:solidFill>
                <a:schemeClr val="tx1"/>
              </a:solidFill>
            </a:endParaRPr>
          </a:p>
        </p:txBody>
      </p:sp>
      <p:sp>
        <p:nvSpPr>
          <p:cNvPr id="22" name="TextBox 13"/>
          <p:cNvSpPr txBox="1"/>
          <p:nvPr/>
        </p:nvSpPr>
        <p:spPr>
          <a:xfrm>
            <a:off x="3192781" y="4784817"/>
            <a:ext cx="514985" cy="707886"/>
          </a:xfrm>
          <a:prstGeom prst="rect">
            <a:avLst/>
          </a:prstGeom>
          <a:noFill/>
        </p:spPr>
        <p:txBody>
          <a:bodyPr wrap="square" rtlCol="0">
            <a:spAutoFit/>
          </a:bodyPr>
          <a:lstStyle/>
          <a:p>
            <a:r>
              <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endParaRPr lang="en-US" altLang="zh-CN" sz="4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4" name="标题 5"/>
          <p:cNvSpPr>
            <a:spLocks noGrp="1"/>
          </p:cNvSpPr>
          <p:nvPr>
            <p:ph type="title"/>
          </p:nvPr>
        </p:nvSpPr>
        <p:spPr>
          <a:xfrm>
            <a:off x="468569" y="162865"/>
            <a:ext cx="8534400" cy="628650"/>
          </a:xfrm>
        </p:spPr>
        <p:txBody>
          <a:bodyPr>
            <a:normAutofit/>
          </a:bodyPr>
          <a:lstStyle/>
          <a:p>
            <a:pPr algn="l"/>
            <a:r>
              <a:rPr lang="zh-CN" altLang="en-US" sz="2400" b="0" dirty="0"/>
              <a:t>武汉大学公共基础必修课</a:t>
            </a:r>
            <a:r>
              <a:rPr lang="en-US" altLang="zh-CN" sz="2400" b="0" dirty="0"/>
              <a:t>——</a:t>
            </a:r>
            <a:r>
              <a:rPr lang="en-US" altLang="zh-CN" sz="1800" b="0" i="0" u="none" strike="noStrike" baseline="0" dirty="0">
                <a:latin typeface="AdobeSongStd-Light"/>
              </a:rPr>
              <a:t>Python</a:t>
            </a:r>
            <a:r>
              <a:rPr lang="zh-CN" altLang="en-US" sz="1800" b="0" i="0" u="none" strike="noStrike" baseline="0" dirty="0">
                <a:latin typeface="AdobeSongStd-Light"/>
              </a:rPr>
              <a:t>语言程序设计</a:t>
            </a:r>
            <a:endParaRPr lang="zh-CN" altLang="en-US" sz="2400" b="0"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10197" y="248925"/>
            <a:ext cx="10972876" cy="609600"/>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zh-CN" altLang="en-US" sz="3200" b="1" spc="16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rPr>
              <a:t>Python语言程序设计</a:t>
            </a:r>
            <a:endParaRPr lang="zh-CN" altLang="en-US" sz="3200" b="1" spc="16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59" name="图片 58"/>
          <p:cNvPicPr>
            <a:picLocks noChangeAspect="1"/>
          </p:cNvPicPr>
          <p:nvPr>
            <p:custDataLst>
              <p:tags r:id="rId2"/>
            </p:custDataLst>
          </p:nvPr>
        </p:nvPicPr>
        <p:blipFill>
          <a:blip r:embed="rId3"/>
          <a:stretch>
            <a:fillRect/>
          </a:stretch>
        </p:blipFill>
        <p:spPr>
          <a:xfrm>
            <a:off x="5228688" y="3018679"/>
            <a:ext cx="1735250" cy="1735250"/>
          </a:xfrm>
          <a:prstGeom prst="rect">
            <a:avLst/>
          </a:prstGeom>
        </p:spPr>
      </p:pic>
      <p:sp>
        <p:nvSpPr>
          <p:cNvPr id="31" name="Freeform 5"/>
          <p:cNvSpPr/>
          <p:nvPr>
            <p:custDataLst>
              <p:tags r:id="rId4"/>
            </p:custDataLst>
          </p:nvPr>
        </p:nvSpPr>
        <p:spPr bwMode="auto">
          <a:xfrm rot="16200000">
            <a:off x="4209572" y="3647175"/>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rgbClr val="C00000"/>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3" name="Freeform 5"/>
          <p:cNvSpPr/>
          <p:nvPr>
            <p:custDataLst>
              <p:tags r:id="rId5"/>
            </p:custDataLst>
          </p:nvPr>
        </p:nvSpPr>
        <p:spPr bwMode="auto">
          <a:xfrm rot="3240000">
            <a:off x="6567476" y="2880961"/>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4" name="Freeform 5"/>
          <p:cNvSpPr/>
          <p:nvPr>
            <p:custDataLst>
              <p:tags r:id="rId6"/>
            </p:custDataLst>
          </p:nvPr>
        </p:nvSpPr>
        <p:spPr bwMode="auto">
          <a:xfrm rot="7560000">
            <a:off x="6567476" y="4412555"/>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5" name="Freeform 5"/>
          <p:cNvSpPr/>
          <p:nvPr>
            <p:custDataLst>
              <p:tags r:id="rId7"/>
            </p:custDataLst>
          </p:nvPr>
        </p:nvSpPr>
        <p:spPr bwMode="auto">
          <a:xfrm rot="11880000">
            <a:off x="5110166" y="4886640"/>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49" name="椭圆 48"/>
          <p:cNvSpPr/>
          <p:nvPr>
            <p:custDataLst>
              <p:tags r:id="rId8"/>
            </p:custDataLst>
          </p:nvPr>
        </p:nvSpPr>
        <p:spPr>
          <a:xfrm>
            <a:off x="7750184" y="2702345"/>
            <a:ext cx="429848" cy="429848"/>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3" name="文本框 22"/>
          <p:cNvSpPr txBox="1"/>
          <p:nvPr>
            <p:custDataLst>
              <p:tags r:id="rId9"/>
            </p:custDataLst>
          </p:nvPr>
        </p:nvSpPr>
        <p:spPr>
          <a:xfrm>
            <a:off x="7752688" y="2702345"/>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2</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7" name="文本框 26"/>
          <p:cNvSpPr txBox="1"/>
          <p:nvPr>
            <p:custDataLst>
              <p:tags r:id="rId10"/>
            </p:custDataLst>
          </p:nvPr>
        </p:nvSpPr>
        <p:spPr>
          <a:xfrm>
            <a:off x="8461375" y="2464435"/>
            <a:ext cx="3743325" cy="881380"/>
          </a:xfrm>
          <a:prstGeom prst="rect">
            <a:avLst/>
          </a:prstGeom>
          <a:noFill/>
        </p:spPr>
        <p:txBody>
          <a:bodyPr wrap="square" lIns="121920" tIns="60960" rIns="121920" bIns="60960" rtlCol="0" anchor="ctr" anchorCtr="0">
            <a:normAutofit/>
          </a:bodyPr>
          <a:p>
            <a:pPr marL="0" lvl="0" indent="0" algn="l">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sym typeface="+mn-ea"/>
              </a:rPr>
              <a:t>基于朴素贝叶斯的情感分析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sym typeface="+mn-ea"/>
            </a:endParaRPr>
          </a:p>
        </p:txBody>
      </p:sp>
      <p:sp>
        <p:nvSpPr>
          <p:cNvPr id="39" name="椭圆 38"/>
          <p:cNvSpPr/>
          <p:nvPr>
            <p:custDataLst>
              <p:tags r:id="rId11"/>
            </p:custDataLst>
          </p:nvPr>
        </p:nvSpPr>
        <p:spPr>
          <a:xfrm>
            <a:off x="7750184" y="4664621"/>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40" name="文本框 39"/>
          <p:cNvSpPr txBox="1"/>
          <p:nvPr>
            <p:custDataLst>
              <p:tags r:id="rId12"/>
            </p:custDataLst>
          </p:nvPr>
        </p:nvSpPr>
        <p:spPr>
          <a:xfrm>
            <a:off x="7752688" y="4664621"/>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3</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41" name="文本框 40"/>
          <p:cNvSpPr txBox="1"/>
          <p:nvPr>
            <p:custDataLst>
              <p:tags r:id="rId13"/>
            </p:custDataLst>
          </p:nvPr>
        </p:nvSpPr>
        <p:spPr>
          <a:xfrm>
            <a:off x="8461375" y="4426585"/>
            <a:ext cx="3785235" cy="881380"/>
          </a:xfrm>
          <a:prstGeom prst="rect">
            <a:avLst/>
          </a:prstGeom>
          <a:noFill/>
        </p:spPr>
        <p:txBody>
          <a:bodyPr wrap="square" lIns="121920" tIns="60960" rIns="121920" bIns="60960" rtlCol="0" anchor="ctr" anchorCtr="0">
            <a:normAutofit/>
          </a:bodyPr>
          <a:p>
            <a:pPr marL="0" lvl="0" indent="0" algn="l">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基于Textblob的情感分析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48" name="椭圆 47"/>
          <p:cNvSpPr/>
          <p:nvPr>
            <p:custDataLst>
              <p:tags r:id="rId14"/>
            </p:custDataLst>
          </p:nvPr>
        </p:nvSpPr>
        <p:spPr>
          <a:xfrm>
            <a:off x="4000908" y="2116416"/>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0" name="文本框 49"/>
          <p:cNvSpPr txBox="1"/>
          <p:nvPr>
            <p:custDataLst>
              <p:tags r:id="rId15"/>
            </p:custDataLst>
          </p:nvPr>
        </p:nvSpPr>
        <p:spPr>
          <a:xfrm>
            <a:off x="4004247" y="2116416"/>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1</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2" name="文本框 51"/>
          <p:cNvSpPr txBox="1"/>
          <p:nvPr>
            <p:custDataLst>
              <p:tags r:id="rId16"/>
            </p:custDataLst>
          </p:nvPr>
        </p:nvSpPr>
        <p:spPr>
          <a:xfrm>
            <a:off x="1459380" y="1878539"/>
            <a:ext cx="2271100" cy="881397"/>
          </a:xfrm>
          <a:prstGeom prst="rect">
            <a:avLst/>
          </a:prstGeom>
          <a:noFill/>
        </p:spPr>
        <p:txBody>
          <a:bodyPr wrap="square" lIns="121920" tIns="60960" rIns="121920" bIns="60960" rtlCol="0" anchor="ctr" anchorCtr="0">
            <a:normAutofit/>
          </a:bodyPr>
          <a:p>
            <a:pPr marL="0" lvl="0" indent="0" algn="r">
              <a:lnSpc>
                <a:spcPct val="100000"/>
              </a:lnSpc>
              <a:spcBef>
                <a:spcPts val="0"/>
              </a:spcBef>
              <a:spcAft>
                <a:spcPts val="800"/>
              </a:spcAft>
              <a:buSzPct val="100000"/>
              <a:buNone/>
            </a:pPr>
            <a:r>
              <a:rPr lang="zh-CN" altLang="en-US" sz="2000" b="1" spc="160" dirty="0">
                <a:solidFill>
                  <a:schemeClr val="tx1">
                    <a:lumMod val="85000"/>
                    <a:lumOff val="15000"/>
                  </a:schemeClr>
                </a:solidFill>
                <a:latin typeface="方正清刻本悦宋简体" panose="02000000000000000000" charset="-122"/>
                <a:ea typeface="方正清刻本悦宋简体" panose="02000000000000000000" charset="-122"/>
              </a:rPr>
              <a:t>课程项目特点</a:t>
            </a:r>
            <a:endParaRPr lang="zh-CN" altLang="en-US" sz="2000" b="1" spc="160" dirty="0">
              <a:solidFill>
                <a:schemeClr val="tx1">
                  <a:lumMod val="85000"/>
                  <a:lumOff val="15000"/>
                </a:schemeClr>
              </a:solidFill>
              <a:latin typeface="方正清刻本悦宋简体" panose="02000000000000000000" charset="-122"/>
              <a:ea typeface="方正清刻本悦宋简体" panose="02000000000000000000" charset="-122"/>
            </a:endParaRPr>
          </a:p>
        </p:txBody>
      </p:sp>
      <p:sp>
        <p:nvSpPr>
          <p:cNvPr id="55" name="椭圆 54"/>
          <p:cNvSpPr/>
          <p:nvPr>
            <p:custDataLst>
              <p:tags r:id="rId17"/>
            </p:custDataLst>
          </p:nvPr>
        </p:nvSpPr>
        <p:spPr>
          <a:xfrm>
            <a:off x="4000908" y="3683066"/>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8" name="文本框 57"/>
          <p:cNvSpPr txBox="1"/>
          <p:nvPr>
            <p:custDataLst>
              <p:tags r:id="rId18"/>
            </p:custDataLst>
          </p:nvPr>
        </p:nvSpPr>
        <p:spPr>
          <a:xfrm>
            <a:off x="4004247" y="3683066"/>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5</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0" name="文本框 59"/>
          <p:cNvSpPr txBox="1"/>
          <p:nvPr>
            <p:custDataLst>
              <p:tags r:id="rId19"/>
            </p:custDataLst>
          </p:nvPr>
        </p:nvSpPr>
        <p:spPr>
          <a:xfrm>
            <a:off x="-19685" y="3444875"/>
            <a:ext cx="3750310" cy="881380"/>
          </a:xfrm>
          <a:prstGeom prst="rect">
            <a:avLst/>
          </a:prstGeom>
          <a:noFill/>
        </p:spPr>
        <p:txBody>
          <a:bodyPr wrap="square" lIns="121920" tIns="60960" rIns="121920" bIns="60960" rtlCol="0" anchor="ctr" anchorCtr="0">
            <a:normAutofit/>
          </a:bodyPr>
          <a:p>
            <a:pPr marL="0" lvl="0" indent="0" algn="r">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基于HOWNET词典的情感分析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62" name="椭圆 61"/>
          <p:cNvSpPr/>
          <p:nvPr>
            <p:custDataLst>
              <p:tags r:id="rId20"/>
            </p:custDataLst>
          </p:nvPr>
        </p:nvSpPr>
        <p:spPr>
          <a:xfrm>
            <a:off x="4000908" y="5250550"/>
            <a:ext cx="429848" cy="429848"/>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3" name="文本框 62"/>
          <p:cNvSpPr txBox="1"/>
          <p:nvPr>
            <p:custDataLst>
              <p:tags r:id="rId21"/>
            </p:custDataLst>
          </p:nvPr>
        </p:nvSpPr>
        <p:spPr>
          <a:xfrm>
            <a:off x="4004247" y="5250550"/>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4</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4" name="文本框 63"/>
          <p:cNvSpPr txBox="1"/>
          <p:nvPr>
            <p:custDataLst>
              <p:tags r:id="rId22"/>
            </p:custDataLst>
          </p:nvPr>
        </p:nvSpPr>
        <p:spPr>
          <a:xfrm>
            <a:off x="-19685" y="5012690"/>
            <a:ext cx="3750310" cy="881380"/>
          </a:xfrm>
          <a:prstGeom prst="rect">
            <a:avLst/>
          </a:prstGeom>
          <a:noFill/>
        </p:spPr>
        <p:txBody>
          <a:bodyPr wrap="square" lIns="121920" tIns="60960" rIns="121920" bIns="60960" rtlCol="0" anchor="ctr" anchorCtr="0">
            <a:normAutofit/>
          </a:bodyPr>
          <a:p>
            <a:pPr marL="0" lvl="0" indent="0" algn="r">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基于NRC词典的情感分析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cxnSp>
        <p:nvCxnSpPr>
          <p:cNvPr id="2" name="直接连接符 1"/>
          <p:cNvCxnSpPr/>
          <p:nvPr/>
        </p:nvCxnSpPr>
        <p:spPr>
          <a:xfrm>
            <a:off x="3919220" y="1649094"/>
            <a:ext cx="2540" cy="4536000"/>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sp>
        <p:nvSpPr>
          <p:cNvPr id="3" name="Freeform 5"/>
          <p:cNvSpPr/>
          <p:nvPr>
            <p:custDataLst>
              <p:tags r:id="rId23"/>
            </p:custDataLst>
          </p:nvPr>
        </p:nvSpPr>
        <p:spPr bwMode="auto">
          <a:xfrm rot="20520000">
            <a:off x="5110166" y="2406876"/>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Tree>
    <p:custDataLst>
      <p:tags r:id="rId2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1526607" y="1303797"/>
            <a:ext cx="3865905" cy="379729"/>
          </a:xfrm>
          <a:prstGeom prst="rect">
            <a:avLst/>
          </a:prstGeom>
          <a:noFill/>
        </p:spPr>
        <p:txBody>
          <a:bodyPr wrap="square" lIns="63500" tIns="25400" rIns="63500" bIns="25400" rtlCol="0" anchor="t" anchorCtr="0">
            <a:noAutofit/>
          </a:bodyPr>
          <a:p>
            <a:pPr marL="0" indent="0" algn="l" fontAlgn="auto">
              <a:lnSpc>
                <a:spcPct val="100000"/>
              </a:lnSpc>
              <a:spcBef>
                <a:spcPts val="0"/>
              </a:spcBef>
              <a:spcAft>
                <a:spcPts val="0"/>
              </a:spcAft>
              <a:buSzPct val="100000"/>
              <a:buNone/>
            </a:pPr>
            <a:r>
              <a:rPr lang="zh-CN" altLang="en-US" sz="3200" spc="1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词典简介：</a:t>
            </a:r>
            <a:r>
              <a:rPr lang="en-US" altLang="zh-CN" sz="3200" spc="1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HOWNET</a:t>
            </a:r>
            <a:endParaRPr lang="en-US" altLang="zh-CN" sz="3200" spc="1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sp>
        <p:nvSpPr>
          <p:cNvPr id="11" name="Title 6"/>
          <p:cNvSpPr txBox="1"/>
          <p:nvPr>
            <p:custDataLst>
              <p:tags r:id="rId2"/>
            </p:custDataLst>
          </p:nvPr>
        </p:nvSpPr>
        <p:spPr>
          <a:xfrm>
            <a:off x="829945" y="1962150"/>
            <a:ext cx="5588000" cy="3271520"/>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533400" lvl="1" indent="-254000" algn="l" fontAlgn="ctr">
              <a:lnSpc>
                <a:spcPct val="120000"/>
              </a:lnSpc>
              <a:spcBef>
                <a:spcPts val="0"/>
              </a:spcBef>
              <a:spcAft>
                <a:spcPts val="800"/>
              </a:spcAft>
              <a:buSzPct val="100000"/>
              <a:buFont typeface="Arial" panose="020B0604020202020204" pitchFamily="34" charset="0"/>
              <a:buChar char="○"/>
            </a:pPr>
            <a:r>
              <a:rPr lang="en-US" altLang="zh-CN" spc="100" dirty="0" err="1">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OpenHowNet源自在中文世界有巨大影响力的语言知识库——知网（HowNet）。知网的构建秉承还原论思想，即所有词语的含义可以由更小的语义单位构成，而这种语义单位被称为“义原”（Sememe），即最基本的、不宜再分割的最小语义单位。知网构建了包含2000多个义原的精细的语义描述体系，并为十几万个汉语和英语词所代表的概念标注了义原。</a:t>
            </a:r>
            <a:endParaRPr lang="en-US" altLang="zh-CN" spc="100" dirty="0" err="1">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marL="533400" lvl="1" indent="-254000" algn="l" fontAlgn="ctr">
              <a:lnSpc>
                <a:spcPct val="120000"/>
              </a:lnSpc>
              <a:spcBef>
                <a:spcPts val="0"/>
              </a:spcBef>
              <a:spcAft>
                <a:spcPts val="800"/>
              </a:spcAft>
              <a:buSzPct val="100000"/>
              <a:buFont typeface="Arial" panose="020B0604020202020204" pitchFamily="34" charset="0"/>
              <a:buChar char="○"/>
            </a:pPr>
            <a:r>
              <a:rPr lang="zh-CN" altLang="en-US" spc="10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知网最早由董振东和董强先生在20世纪90年代设计和构建，至今已有近30年历史，期间不断迭代更新。OpenHowNet首次将知网的核心数据开源，并且开发了丰富的调用接口，实现义原查询、基于义原的词相似度计算等功能。</a:t>
            </a:r>
            <a:endParaRPr lang="zh-CN" altLang="en-US" spc="100" dirty="0">
              <a:ln w="3175">
                <a:noFill/>
                <a:prstDash val="dash"/>
              </a:ln>
              <a:solidFill>
                <a:schemeClr val="dk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13" name="图片 12" descr="D:\meihua_service_cache\jpg/d1718fac293eb4b864743784d7f92f57.jpgd1718fac293eb4b864743784d7f92f57"/>
          <p:cNvPicPr>
            <a:picLocks noChangeAspect="1"/>
          </p:cNvPicPr>
          <p:nvPr>
            <p:custDataLst>
              <p:tags r:id="rId3"/>
            </p:custDataLst>
          </p:nvPr>
        </p:nvPicPr>
        <p:blipFill rotWithShape="1">
          <a:blip r:embed="rId4"/>
          <a:srcRect l="22867" r="22867"/>
          <a:stretch>
            <a:fillRect/>
          </a:stretch>
        </p:blipFill>
        <p:spPr>
          <a:xfrm>
            <a:off x="6569770" y="1537328"/>
            <a:ext cx="4783962" cy="4606316"/>
          </a:xfrm>
          <a:custGeom>
            <a:avLst/>
            <a:gdLst/>
            <a:ahLst/>
            <a:cxnLst>
              <a:cxn ang="3">
                <a:pos x="hc" y="t"/>
              </a:cxn>
              <a:cxn ang="cd2">
                <a:pos x="l" y="vc"/>
              </a:cxn>
              <a:cxn ang="cd4">
                <a:pos x="hc" y="b"/>
              </a:cxn>
              <a:cxn ang="0">
                <a:pos x="r" y="vc"/>
              </a:cxn>
            </a:cxnLst>
            <a:rect l="l" t="t" r="r" b="b"/>
            <a:pathLst>
              <a:path w="9759" h="8550">
                <a:moveTo>
                  <a:pt x="0" y="0"/>
                </a:moveTo>
                <a:lnTo>
                  <a:pt x="9759" y="0"/>
                </a:lnTo>
                <a:lnTo>
                  <a:pt x="9759" y="8550"/>
                </a:lnTo>
                <a:lnTo>
                  <a:pt x="0" y="8550"/>
                </a:lnTo>
                <a:lnTo>
                  <a:pt x="0" y="0"/>
                </a:lnTo>
                <a:close/>
              </a:path>
            </a:pathLst>
          </a:custGeom>
        </p:spPr>
      </p:pic>
      <p:sp>
        <p:nvSpPr>
          <p:cNvPr id="12" name="标题 11"/>
          <p:cNvSpPr>
            <a:spLocks noGrp="1"/>
          </p:cNvSpPr>
          <p:nvPr>
            <p:ph type="title"/>
          </p:nvPr>
        </p:nvSpPr>
        <p:spPr/>
        <p:txBody>
          <a:bodyPr>
            <a:normAutofit fontScale="90000"/>
          </a:bodyPr>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HOWNET</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词典的情感分析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
          <p:cNvSpPr txBox="1"/>
          <p:nvPr/>
        </p:nvSpPr>
        <p:spPr>
          <a:xfrm>
            <a:off x="1503680" y="955675"/>
            <a:ext cx="472440" cy="1568450"/>
          </a:xfrm>
          <a:prstGeom prst="rect">
            <a:avLst/>
          </a:prstGeom>
          <a:noFill/>
          <a:ln w="9525">
            <a:noFill/>
          </a:ln>
        </p:spPr>
        <p:txBody>
          <a:bodyPr wrap="square" anchor="t">
            <a:spAutoFit/>
          </a:bodyPr>
          <a:lstStyle/>
          <a:p>
            <a:pPr>
              <a:spcBef>
                <a:spcPct val="50000"/>
              </a:spcBef>
            </a:pPr>
            <a:r>
              <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rPr>
              <a:t>数据来源</a:t>
            </a:r>
            <a:endPar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endParaRPr>
          </a:p>
        </p:txBody>
      </p:sp>
      <p:sp>
        <p:nvSpPr>
          <p:cNvPr id="12" name="TextBox 6"/>
          <p:cNvSpPr txBox="1"/>
          <p:nvPr/>
        </p:nvSpPr>
        <p:spPr>
          <a:xfrm>
            <a:off x="2637155" y="1014096"/>
            <a:ext cx="6367508" cy="461665"/>
          </a:xfrm>
          <a:prstGeom prst="rect">
            <a:avLst/>
          </a:prstGeom>
          <a:noFill/>
        </p:spPr>
        <p:txBody>
          <a:bodyPr wrap="square" rtlCol="0">
            <a:spAutoFit/>
          </a:bodyPr>
          <a:lstStyle/>
          <a:p>
            <a:pPr algn="ctr"/>
            <a:r>
              <a:rPr lang="zh-CN" altLang="en-US"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东湖社区</a:t>
            </a:r>
            <a:r>
              <a:rPr lang="en-US" altLang="zh-CN"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大武汉</a:t>
            </a:r>
            <a:endParaRPr lang="en-US" altLang="zh-CN"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5" name="矩形 4"/>
          <p:cNvSpPr/>
          <p:nvPr/>
        </p:nvSpPr>
        <p:spPr>
          <a:xfrm>
            <a:off x="2850383" y="1619476"/>
            <a:ext cx="361741" cy="269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01520" y="1475740"/>
            <a:ext cx="7454900" cy="101473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latin typeface="方正清刻本悦宋简体" panose="02000000000000000000" charset="-122"/>
                <a:ea typeface="方正清刻本悦宋简体" panose="02000000000000000000" charset="-122"/>
              </a:rPr>
              <a:t>大武汉版是东湖社区网友们发表或讨论与大武汉发展相关的地方，网友们分享对武汉经济、社会、文化、生活的看法与意见。</a:t>
            </a:r>
            <a:endParaRPr lang="zh-CN" altLang="en-US" sz="2000" b="1" dirty="0">
              <a:latin typeface="方正清刻本悦宋简体" panose="02000000000000000000" charset="-122"/>
              <a:ea typeface="方正清刻本悦宋简体" panose="02000000000000000000" charset="-122"/>
              <a:cs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1539138" y="2893596"/>
            <a:ext cx="7620000" cy="3217960"/>
          </a:xfrm>
          <a:prstGeom prst="rect">
            <a:avLst/>
          </a:prstGeom>
        </p:spPr>
      </p:pic>
      <p:pic>
        <p:nvPicPr>
          <p:cNvPr id="6" name="图片 5"/>
          <p:cNvPicPr>
            <a:picLocks noChangeAspect="1"/>
          </p:cNvPicPr>
          <p:nvPr>
            <p:custDataLst>
              <p:tags r:id="rId3"/>
            </p:custDataLst>
          </p:nvPr>
        </p:nvPicPr>
        <p:blipFill rotWithShape="1">
          <a:blip r:embed="rId4"/>
          <a:srcRect t="19379" b="4477"/>
          <a:stretch>
            <a:fillRect/>
          </a:stretch>
        </p:blipFill>
        <p:spPr>
          <a:xfrm>
            <a:off x="9456175" y="1619476"/>
            <a:ext cx="2606266" cy="4566720"/>
          </a:xfrm>
          <a:prstGeom prst="rect">
            <a:avLst/>
          </a:prstGeom>
        </p:spPr>
      </p:pic>
      <p:sp>
        <p:nvSpPr>
          <p:cNvPr id="9" name="标题 8"/>
          <p:cNvSpPr>
            <a:spLocks noGrp="1"/>
          </p:cNvSpPr>
          <p:nvPr>
            <p:ph type="title"/>
          </p:nvPr>
        </p:nvSpPr>
        <p:spPr/>
        <p:txBody>
          <a:bodyPr>
            <a:normAutofit fontScale="90000"/>
          </a:bodyPr>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HOWNET</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词典的情感分析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6"/>
          <p:cNvSpPr txBox="1"/>
          <p:nvPr/>
        </p:nvSpPr>
        <p:spPr>
          <a:xfrm>
            <a:off x="2637155" y="1014096"/>
            <a:ext cx="6367508" cy="460375"/>
          </a:xfrm>
          <a:prstGeom prst="rect">
            <a:avLst/>
          </a:prstGeom>
          <a:noFill/>
        </p:spPr>
        <p:txBody>
          <a:bodyPr wrap="square" rtlCol="0">
            <a:spAutoFit/>
          </a:bodyPr>
          <a:lstStyle/>
          <a:p>
            <a:pPr algn="ctr"/>
            <a:r>
              <a:rPr lang="zh-CN" altLang="en-US" sz="2400" u="sng" dirty="0">
                <a:solidFill>
                  <a:srgbClr val="FF0000"/>
                </a:solidFill>
                <a:latin typeface="方正清刻本悦宋简体" panose="02000000000000000000" charset="-122"/>
                <a:ea typeface="方正清刻本悦宋简体" panose="02000000000000000000" charset="-122"/>
                <a:cs typeface="Times New Roman" panose="02020603050405020304" pitchFamily="18" charset="0"/>
              </a:rPr>
              <a:t>制作折线图</a:t>
            </a:r>
            <a:endParaRPr lang="zh-CN" altLang="en-US" sz="2400" u="sng" dirty="0">
              <a:solidFill>
                <a:srgbClr val="FF0000"/>
              </a:solidFill>
              <a:latin typeface="方正清刻本悦宋简体" panose="02000000000000000000" charset="-122"/>
              <a:ea typeface="方正清刻本悦宋简体" panose="02000000000000000000" charset="-122"/>
              <a:cs typeface="Times New Roman" panose="02020603050405020304" pitchFamily="18" charset="0"/>
            </a:endParaRPr>
          </a:p>
        </p:txBody>
      </p:sp>
      <p:sp>
        <p:nvSpPr>
          <p:cNvPr id="5" name="矩形 4"/>
          <p:cNvSpPr/>
          <p:nvPr/>
        </p:nvSpPr>
        <p:spPr>
          <a:xfrm>
            <a:off x="2850383" y="1619476"/>
            <a:ext cx="361741" cy="269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37838" y="1475761"/>
            <a:ext cx="9153419" cy="171066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由于该板块在</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2011</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年创立，故从</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2012</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年开始计算。</a:t>
            </a:r>
            <a:endParaRPr lang="zh-CN" altLang="en-US"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结果显示，除</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2011</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年外，每年发帖数量均在</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1000</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条以上，且波动较大：</a:t>
            </a:r>
            <a:endParaRPr lang="en-US" altLang="zh-CN"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最大为</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2013</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年，可能与中央领导班子更换有关；</a:t>
            </a:r>
            <a:endParaRPr lang="en-US" altLang="zh-CN"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最小为</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2021</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年，可能是网民舆情发表阵地由传统网络论坛逐渐转向门户</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APP</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a:t>
            </a:r>
            <a:endParaRPr lang="en-US" altLang="zh-CN" dirty="0">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60433" y="3352133"/>
            <a:ext cx="4030824" cy="3023118"/>
          </a:xfrm>
          <a:prstGeom prst="rect">
            <a:avLst/>
          </a:prstGeom>
        </p:spPr>
      </p:pic>
      <p:pic>
        <p:nvPicPr>
          <p:cNvPr id="11" name="图片 10"/>
          <p:cNvPicPr>
            <a:picLocks noChangeAspect="1"/>
          </p:cNvPicPr>
          <p:nvPr/>
        </p:nvPicPr>
        <p:blipFill>
          <a:blip r:embed="rId2"/>
          <a:stretch>
            <a:fillRect/>
          </a:stretch>
        </p:blipFill>
        <p:spPr>
          <a:xfrm>
            <a:off x="1337204" y="3441297"/>
            <a:ext cx="6027942" cy="2933954"/>
          </a:xfrm>
          <a:prstGeom prst="rect">
            <a:avLst/>
          </a:prstGeom>
        </p:spPr>
      </p:pic>
      <p:sp>
        <p:nvSpPr>
          <p:cNvPr id="4" name="标题 3"/>
          <p:cNvSpPr>
            <a:spLocks noGrp="1"/>
          </p:cNvSpPr>
          <p:nvPr>
            <p:ph type="title"/>
          </p:nvPr>
        </p:nvSpPr>
        <p:spPr/>
        <p:txBody>
          <a:bodyPr>
            <a:normAutofit fontScale="90000"/>
          </a:bodyPr>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HOWNET</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词典的情感分析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6" name="文本框 1"/>
          <p:cNvSpPr txBox="1"/>
          <p:nvPr/>
        </p:nvSpPr>
        <p:spPr>
          <a:xfrm>
            <a:off x="1503680" y="955675"/>
            <a:ext cx="472440" cy="1568450"/>
          </a:xfrm>
          <a:prstGeom prst="rect">
            <a:avLst/>
          </a:prstGeom>
          <a:noFill/>
          <a:ln w="9525">
            <a:noFill/>
          </a:ln>
        </p:spPr>
        <p:txBody>
          <a:bodyPr wrap="square" anchor="t">
            <a:spAutoFit/>
          </a:bodyPr>
          <a:p>
            <a:pPr>
              <a:spcBef>
                <a:spcPct val="50000"/>
              </a:spcBef>
            </a:pPr>
            <a:r>
              <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rPr>
              <a:t>数据</a:t>
            </a:r>
            <a:r>
              <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rPr>
              <a:t>统计</a:t>
            </a:r>
            <a:endPar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10197" y="248925"/>
            <a:ext cx="10972876" cy="609600"/>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zh-CN" altLang="en-US" sz="3200" b="1" spc="16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rPr>
              <a:t>Python语言程序设计</a:t>
            </a:r>
            <a:endParaRPr lang="zh-CN" altLang="en-US" sz="3200" b="1" spc="16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59" name="图片 58"/>
          <p:cNvPicPr>
            <a:picLocks noChangeAspect="1"/>
          </p:cNvPicPr>
          <p:nvPr>
            <p:custDataLst>
              <p:tags r:id="rId2"/>
            </p:custDataLst>
          </p:nvPr>
        </p:nvPicPr>
        <p:blipFill>
          <a:blip r:embed="rId3"/>
          <a:stretch>
            <a:fillRect/>
          </a:stretch>
        </p:blipFill>
        <p:spPr>
          <a:xfrm>
            <a:off x="5228688" y="3018679"/>
            <a:ext cx="1735250" cy="1735250"/>
          </a:xfrm>
          <a:prstGeom prst="rect">
            <a:avLst/>
          </a:prstGeom>
        </p:spPr>
      </p:pic>
      <p:sp>
        <p:nvSpPr>
          <p:cNvPr id="31" name="Freeform 5"/>
          <p:cNvSpPr/>
          <p:nvPr>
            <p:custDataLst>
              <p:tags r:id="rId4"/>
            </p:custDataLst>
          </p:nvPr>
        </p:nvSpPr>
        <p:spPr bwMode="auto">
          <a:xfrm rot="16200000">
            <a:off x="4209572" y="3647175"/>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2" name="Freeform 5"/>
          <p:cNvSpPr/>
          <p:nvPr>
            <p:custDataLst>
              <p:tags r:id="rId5"/>
            </p:custDataLst>
          </p:nvPr>
        </p:nvSpPr>
        <p:spPr bwMode="auto">
          <a:xfrm rot="20520000">
            <a:off x="5110166" y="2406876"/>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rgbClr val="C00000"/>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3" name="Freeform 5"/>
          <p:cNvSpPr/>
          <p:nvPr>
            <p:custDataLst>
              <p:tags r:id="rId6"/>
            </p:custDataLst>
          </p:nvPr>
        </p:nvSpPr>
        <p:spPr bwMode="auto">
          <a:xfrm rot="3240000">
            <a:off x="6567476" y="2880961"/>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4" name="Freeform 5"/>
          <p:cNvSpPr/>
          <p:nvPr>
            <p:custDataLst>
              <p:tags r:id="rId7"/>
            </p:custDataLst>
          </p:nvPr>
        </p:nvSpPr>
        <p:spPr bwMode="auto">
          <a:xfrm rot="7560000">
            <a:off x="6567476" y="4412555"/>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5" name="Freeform 5"/>
          <p:cNvSpPr/>
          <p:nvPr>
            <p:custDataLst>
              <p:tags r:id="rId8"/>
            </p:custDataLst>
          </p:nvPr>
        </p:nvSpPr>
        <p:spPr bwMode="auto">
          <a:xfrm rot="11880000">
            <a:off x="5110166" y="4886640"/>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49" name="椭圆 48"/>
          <p:cNvSpPr/>
          <p:nvPr>
            <p:custDataLst>
              <p:tags r:id="rId9"/>
            </p:custDataLst>
          </p:nvPr>
        </p:nvSpPr>
        <p:spPr>
          <a:xfrm>
            <a:off x="7750184" y="2702345"/>
            <a:ext cx="429848" cy="429848"/>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3" name="文本框 22"/>
          <p:cNvSpPr txBox="1"/>
          <p:nvPr>
            <p:custDataLst>
              <p:tags r:id="rId10"/>
            </p:custDataLst>
          </p:nvPr>
        </p:nvSpPr>
        <p:spPr>
          <a:xfrm>
            <a:off x="7752688" y="2702345"/>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2</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7" name="文本框 26"/>
          <p:cNvSpPr txBox="1"/>
          <p:nvPr>
            <p:custDataLst>
              <p:tags r:id="rId11"/>
            </p:custDataLst>
          </p:nvPr>
        </p:nvSpPr>
        <p:spPr>
          <a:xfrm>
            <a:off x="8461375" y="2464435"/>
            <a:ext cx="3743325" cy="881380"/>
          </a:xfrm>
          <a:prstGeom prst="rect">
            <a:avLst/>
          </a:prstGeom>
          <a:noFill/>
        </p:spPr>
        <p:txBody>
          <a:bodyPr wrap="square" lIns="121920" tIns="60960" rIns="121920" bIns="60960" rtlCol="0" anchor="ctr" anchorCtr="0">
            <a:normAutofit/>
          </a:bodyPr>
          <a:p>
            <a:pPr marL="0" lvl="0" indent="0" algn="l">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sym typeface="+mn-ea"/>
              </a:rPr>
              <a:t>基于朴素贝叶斯的情感分析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sym typeface="+mn-ea"/>
            </a:endParaRPr>
          </a:p>
        </p:txBody>
      </p:sp>
      <p:sp>
        <p:nvSpPr>
          <p:cNvPr id="39" name="椭圆 38"/>
          <p:cNvSpPr/>
          <p:nvPr>
            <p:custDataLst>
              <p:tags r:id="rId12"/>
            </p:custDataLst>
          </p:nvPr>
        </p:nvSpPr>
        <p:spPr>
          <a:xfrm>
            <a:off x="7750184" y="4664621"/>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40" name="文本框 39"/>
          <p:cNvSpPr txBox="1"/>
          <p:nvPr>
            <p:custDataLst>
              <p:tags r:id="rId13"/>
            </p:custDataLst>
          </p:nvPr>
        </p:nvSpPr>
        <p:spPr>
          <a:xfrm>
            <a:off x="7752688" y="4664621"/>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3</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41" name="文本框 40"/>
          <p:cNvSpPr txBox="1"/>
          <p:nvPr>
            <p:custDataLst>
              <p:tags r:id="rId14"/>
            </p:custDataLst>
          </p:nvPr>
        </p:nvSpPr>
        <p:spPr>
          <a:xfrm>
            <a:off x="8461375" y="4426585"/>
            <a:ext cx="3785235" cy="881380"/>
          </a:xfrm>
          <a:prstGeom prst="rect">
            <a:avLst/>
          </a:prstGeom>
          <a:noFill/>
        </p:spPr>
        <p:txBody>
          <a:bodyPr wrap="square" lIns="121920" tIns="60960" rIns="121920" bIns="60960" rtlCol="0" anchor="ctr" anchorCtr="0">
            <a:normAutofit/>
          </a:bodyPr>
          <a:p>
            <a:pPr marL="0" lvl="0" indent="0" algn="l">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基于Textblob的情感分析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48" name="椭圆 47"/>
          <p:cNvSpPr/>
          <p:nvPr>
            <p:custDataLst>
              <p:tags r:id="rId15"/>
            </p:custDataLst>
          </p:nvPr>
        </p:nvSpPr>
        <p:spPr>
          <a:xfrm>
            <a:off x="4000908" y="2116416"/>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0" name="文本框 49"/>
          <p:cNvSpPr txBox="1"/>
          <p:nvPr>
            <p:custDataLst>
              <p:tags r:id="rId16"/>
            </p:custDataLst>
          </p:nvPr>
        </p:nvSpPr>
        <p:spPr>
          <a:xfrm>
            <a:off x="4004247" y="2116416"/>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1</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2" name="文本框 51"/>
          <p:cNvSpPr txBox="1"/>
          <p:nvPr>
            <p:custDataLst>
              <p:tags r:id="rId17"/>
            </p:custDataLst>
          </p:nvPr>
        </p:nvSpPr>
        <p:spPr>
          <a:xfrm>
            <a:off x="1459380" y="1878539"/>
            <a:ext cx="2271100" cy="881397"/>
          </a:xfrm>
          <a:prstGeom prst="rect">
            <a:avLst/>
          </a:prstGeom>
          <a:noFill/>
        </p:spPr>
        <p:txBody>
          <a:bodyPr wrap="square" lIns="121920" tIns="60960" rIns="121920" bIns="60960" rtlCol="0" anchor="ctr" anchorCtr="0">
            <a:normAutofit/>
          </a:bodyPr>
          <a:p>
            <a:pPr marL="0" lvl="0" indent="0" algn="r">
              <a:lnSpc>
                <a:spcPct val="100000"/>
              </a:lnSpc>
              <a:spcBef>
                <a:spcPts val="0"/>
              </a:spcBef>
              <a:spcAft>
                <a:spcPts val="800"/>
              </a:spcAft>
              <a:buSzPct val="100000"/>
              <a:buNone/>
            </a:pPr>
            <a:r>
              <a:rPr lang="zh-CN" altLang="en-US" sz="2000" b="1" spc="160" dirty="0">
                <a:solidFill>
                  <a:schemeClr val="tx1">
                    <a:lumMod val="85000"/>
                    <a:lumOff val="15000"/>
                  </a:schemeClr>
                </a:solidFill>
                <a:latin typeface="方正清刻本悦宋简体" panose="02000000000000000000" charset="-122"/>
                <a:ea typeface="方正清刻本悦宋简体" panose="02000000000000000000" charset="-122"/>
              </a:rPr>
              <a:t>课程项目特点</a:t>
            </a:r>
            <a:endParaRPr lang="zh-CN" altLang="en-US" sz="2000" b="1" spc="160" dirty="0">
              <a:solidFill>
                <a:schemeClr val="tx1">
                  <a:lumMod val="85000"/>
                  <a:lumOff val="15000"/>
                </a:schemeClr>
              </a:solidFill>
              <a:latin typeface="方正清刻本悦宋简体" panose="02000000000000000000" charset="-122"/>
              <a:ea typeface="方正清刻本悦宋简体" panose="02000000000000000000" charset="-122"/>
            </a:endParaRPr>
          </a:p>
        </p:txBody>
      </p:sp>
      <p:sp>
        <p:nvSpPr>
          <p:cNvPr id="55" name="椭圆 54"/>
          <p:cNvSpPr/>
          <p:nvPr>
            <p:custDataLst>
              <p:tags r:id="rId18"/>
            </p:custDataLst>
          </p:nvPr>
        </p:nvSpPr>
        <p:spPr>
          <a:xfrm>
            <a:off x="4000908" y="3683066"/>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8" name="文本框 57"/>
          <p:cNvSpPr txBox="1"/>
          <p:nvPr>
            <p:custDataLst>
              <p:tags r:id="rId19"/>
            </p:custDataLst>
          </p:nvPr>
        </p:nvSpPr>
        <p:spPr>
          <a:xfrm>
            <a:off x="4004247" y="3683066"/>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5</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0" name="文本框 59"/>
          <p:cNvSpPr txBox="1"/>
          <p:nvPr>
            <p:custDataLst>
              <p:tags r:id="rId20"/>
            </p:custDataLst>
          </p:nvPr>
        </p:nvSpPr>
        <p:spPr>
          <a:xfrm>
            <a:off x="-19685" y="3444875"/>
            <a:ext cx="3750310" cy="881380"/>
          </a:xfrm>
          <a:prstGeom prst="rect">
            <a:avLst/>
          </a:prstGeom>
          <a:noFill/>
        </p:spPr>
        <p:txBody>
          <a:bodyPr wrap="square" lIns="121920" tIns="60960" rIns="121920" bIns="60960" rtlCol="0" anchor="ctr" anchorCtr="0">
            <a:normAutofit/>
          </a:bodyPr>
          <a:p>
            <a:pPr marL="0" lvl="0" indent="0" algn="r">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基于HOWNET词典的情感分析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62" name="椭圆 61"/>
          <p:cNvSpPr/>
          <p:nvPr>
            <p:custDataLst>
              <p:tags r:id="rId21"/>
            </p:custDataLst>
          </p:nvPr>
        </p:nvSpPr>
        <p:spPr>
          <a:xfrm>
            <a:off x="4000908" y="5250550"/>
            <a:ext cx="429848" cy="429848"/>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3" name="文本框 62"/>
          <p:cNvSpPr txBox="1"/>
          <p:nvPr>
            <p:custDataLst>
              <p:tags r:id="rId22"/>
            </p:custDataLst>
          </p:nvPr>
        </p:nvSpPr>
        <p:spPr>
          <a:xfrm>
            <a:off x="4004247" y="5250550"/>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4</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4" name="文本框 63"/>
          <p:cNvSpPr txBox="1"/>
          <p:nvPr>
            <p:custDataLst>
              <p:tags r:id="rId23"/>
            </p:custDataLst>
          </p:nvPr>
        </p:nvSpPr>
        <p:spPr>
          <a:xfrm>
            <a:off x="-19685" y="5012690"/>
            <a:ext cx="3750310" cy="881380"/>
          </a:xfrm>
          <a:prstGeom prst="rect">
            <a:avLst/>
          </a:prstGeom>
          <a:noFill/>
        </p:spPr>
        <p:txBody>
          <a:bodyPr wrap="square" lIns="121920" tIns="60960" rIns="121920" bIns="60960" rtlCol="0" anchor="ctr" anchorCtr="0">
            <a:normAutofit/>
          </a:bodyPr>
          <a:p>
            <a:pPr marL="0" lvl="0" indent="0" algn="r">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基于NRC词典的情感分析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cxnSp>
        <p:nvCxnSpPr>
          <p:cNvPr id="2" name="直接连接符 1"/>
          <p:cNvCxnSpPr/>
          <p:nvPr/>
        </p:nvCxnSpPr>
        <p:spPr>
          <a:xfrm>
            <a:off x="3919220" y="1649094"/>
            <a:ext cx="2540" cy="4536000"/>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spTree>
    <p:custDataLst>
      <p:tags r:id="rId2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6"/>
          <p:cNvSpPr txBox="1"/>
          <p:nvPr/>
        </p:nvSpPr>
        <p:spPr>
          <a:xfrm>
            <a:off x="2637155" y="1014096"/>
            <a:ext cx="6367508" cy="461665"/>
          </a:xfrm>
          <a:prstGeom prst="rect">
            <a:avLst/>
          </a:prstGeom>
          <a:noFill/>
        </p:spPr>
        <p:txBody>
          <a:bodyPr wrap="square" rtlCol="0">
            <a:spAutoFit/>
          </a:bodyPr>
          <a:lstStyle/>
          <a:p>
            <a:pPr algn="ctr"/>
            <a:r>
              <a:rPr lang="zh-CN" altLang="en-US" sz="2400" u="sng" dirty="0">
                <a:solidFill>
                  <a:srgbClr val="FF0000"/>
                </a:solidFill>
                <a:latin typeface="方正清刻本悦宋简体" panose="02000000000000000000" charset="-122"/>
                <a:ea typeface="方正清刻本悦宋简体" panose="02000000000000000000" charset="-122"/>
                <a:cs typeface="Times New Roman" panose="02020603050405020304" pitchFamily="18" charset="0"/>
              </a:rPr>
              <a:t>抽丝剥茧</a:t>
            </a:r>
            <a:endParaRPr lang="zh-CN" altLang="en-US" sz="2400" u="sng" dirty="0">
              <a:solidFill>
                <a:srgbClr val="FF0000"/>
              </a:solidFill>
              <a:latin typeface="方正清刻本悦宋简体" panose="02000000000000000000" charset="-122"/>
              <a:ea typeface="方正清刻本悦宋简体" panose="02000000000000000000" charset="-122"/>
              <a:cs typeface="Times New Roman" panose="02020603050405020304" pitchFamily="18" charset="0"/>
            </a:endParaRPr>
          </a:p>
        </p:txBody>
      </p:sp>
      <p:sp>
        <p:nvSpPr>
          <p:cNvPr id="5" name="矩形 4"/>
          <p:cNvSpPr/>
          <p:nvPr/>
        </p:nvSpPr>
        <p:spPr>
          <a:xfrm>
            <a:off x="2850383" y="1619476"/>
            <a:ext cx="361741" cy="269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80260" y="1475740"/>
            <a:ext cx="9611360" cy="175323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只提取标题中的名词、形容词，因为这两类词有明显的情感倾向。</a:t>
            </a:r>
            <a:endParaRPr lang="zh-CN" altLang="en-US"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进行词性标注；</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n </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代表名词，</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adj </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代表形容词。</a:t>
            </a:r>
            <a:endParaRPr lang="zh-CN" altLang="en-US"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先选出名词形容词所在的行，再选择索引，再根据索引从上面合并的结果中选出此条评论的所有词语</a:t>
            </a:r>
            <a:endParaRPr lang="en-US" altLang="zh-CN" dirty="0">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13" name="图片 12"/>
          <p:cNvPicPr>
            <a:picLocks noChangeAspect="1"/>
          </p:cNvPicPr>
          <p:nvPr/>
        </p:nvPicPr>
        <p:blipFill>
          <a:blip r:embed="rId1"/>
          <a:stretch>
            <a:fillRect/>
          </a:stretch>
        </p:blipFill>
        <p:spPr>
          <a:xfrm>
            <a:off x="5728995" y="2780126"/>
            <a:ext cx="5962261" cy="3637649"/>
          </a:xfrm>
          <a:prstGeom prst="rect">
            <a:avLst/>
          </a:prstGeom>
        </p:spPr>
      </p:pic>
      <p:sp>
        <p:nvSpPr>
          <p:cNvPr id="6" name="标题 5"/>
          <p:cNvSpPr>
            <a:spLocks noGrp="1"/>
          </p:cNvSpPr>
          <p:nvPr>
            <p:ph type="title"/>
          </p:nvPr>
        </p:nvSpPr>
        <p:spPr/>
        <p:txBody>
          <a:bodyPr>
            <a:normAutofit fontScale="90000"/>
          </a:bodyPr>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HOWNET</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词典的情感分析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9" name="文本框 1"/>
          <p:cNvSpPr txBox="1"/>
          <p:nvPr/>
        </p:nvSpPr>
        <p:spPr>
          <a:xfrm>
            <a:off x="1503680" y="955675"/>
            <a:ext cx="472440" cy="1568450"/>
          </a:xfrm>
          <a:prstGeom prst="rect">
            <a:avLst/>
          </a:prstGeom>
          <a:noFill/>
          <a:ln w="9525">
            <a:noFill/>
          </a:ln>
        </p:spPr>
        <p:txBody>
          <a:bodyPr wrap="square" anchor="t">
            <a:spAutoFit/>
          </a:bodyPr>
          <a:p>
            <a:pPr>
              <a:spcBef>
                <a:spcPct val="50000"/>
              </a:spcBef>
            </a:pPr>
            <a:r>
              <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rPr>
              <a:t>数据</a:t>
            </a:r>
            <a:r>
              <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rPr>
              <a:t>清理</a:t>
            </a:r>
            <a:endPar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6"/>
          <p:cNvSpPr txBox="1"/>
          <p:nvPr/>
        </p:nvSpPr>
        <p:spPr>
          <a:xfrm>
            <a:off x="2637155" y="1014096"/>
            <a:ext cx="6367508" cy="460375"/>
          </a:xfrm>
          <a:prstGeom prst="rect">
            <a:avLst/>
          </a:prstGeom>
          <a:noFill/>
        </p:spPr>
        <p:txBody>
          <a:bodyPr wrap="square" rtlCol="0">
            <a:spAutoFit/>
          </a:bodyPr>
          <a:lstStyle/>
          <a:p>
            <a:pPr algn="ctr"/>
            <a:r>
              <a:rPr lang="zh-CN" altLang="en-US" sz="2400" u="sng" dirty="0">
                <a:solidFill>
                  <a:srgbClr val="FF0000"/>
                </a:solidFill>
                <a:latin typeface="方正清刻本悦宋简体" panose="02000000000000000000" charset="-122"/>
                <a:ea typeface="方正清刻本悦宋简体" panose="02000000000000000000" charset="-122"/>
                <a:cs typeface="Times New Roman" panose="02020603050405020304" pitchFamily="18" charset="0"/>
              </a:rPr>
              <a:t>情感标注</a:t>
            </a:r>
            <a:endParaRPr lang="en-US" altLang="zh-CN" sz="2400" u="sng" dirty="0">
              <a:solidFill>
                <a:srgbClr val="FF0000"/>
              </a:solidFill>
              <a:latin typeface="方正清刻本悦宋简体" panose="02000000000000000000" charset="-122"/>
              <a:ea typeface="方正清刻本悦宋简体" panose="02000000000000000000" charset="-122"/>
              <a:cs typeface="Times New Roman" panose="02020603050405020304" pitchFamily="18" charset="0"/>
            </a:endParaRPr>
          </a:p>
        </p:txBody>
      </p:sp>
      <p:sp>
        <p:nvSpPr>
          <p:cNvPr id="5" name="矩形 4"/>
          <p:cNvSpPr/>
          <p:nvPr/>
        </p:nvSpPr>
        <p:spPr>
          <a:xfrm>
            <a:off x="2850383" y="1619476"/>
            <a:ext cx="361741" cy="269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35810" y="1475740"/>
            <a:ext cx="5204460" cy="466153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将“中文正面评价”，“中文正面情感”分别合并，并给每个词语赋予初始权重为</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1</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，作为正面评论情感词表；</a:t>
            </a:r>
            <a:endParaRPr lang="zh-CN" altLang="en-US"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同理，负面情感词典合并，将每个词语赋予初始权重为</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-1</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，作为负面评论情感词表。</a:t>
            </a:r>
            <a:endParaRPr lang="zh-CN" altLang="en-US"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在提供的词表基础上进行优化，添加部分词语，以匹配情感词代码：</a:t>
            </a:r>
            <a:endParaRPr lang="zh-CN" altLang="en-US"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由于汉语中存在多重否定现象，即当否定词出 现奇数次时，表示否定；偶数表示肯定。按照汉语习惯，搜索每个情感词前两个词语，若为奇数，则调整为相反的情感。</a:t>
            </a:r>
            <a:endParaRPr lang="en-US" altLang="zh-CN" dirty="0">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2" name="图片 1"/>
          <p:cNvPicPr>
            <a:picLocks noChangeAspect="1"/>
          </p:cNvPicPr>
          <p:nvPr/>
        </p:nvPicPr>
        <p:blipFill>
          <a:blip r:embed="rId1"/>
          <a:stretch>
            <a:fillRect/>
          </a:stretch>
        </p:blipFill>
        <p:spPr>
          <a:xfrm>
            <a:off x="7240286" y="1950685"/>
            <a:ext cx="4702448" cy="2736760"/>
          </a:xfrm>
          <a:prstGeom prst="rect">
            <a:avLst/>
          </a:prstGeom>
        </p:spPr>
      </p:pic>
      <p:sp>
        <p:nvSpPr>
          <p:cNvPr id="9" name="标题 8"/>
          <p:cNvSpPr>
            <a:spLocks noGrp="1"/>
          </p:cNvSpPr>
          <p:nvPr>
            <p:ph type="title"/>
          </p:nvPr>
        </p:nvSpPr>
        <p:spPr/>
        <p:txBody>
          <a:bodyPr>
            <a:normAutofit fontScale="90000"/>
          </a:bodyPr>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HOWNET</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词典的情感分析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10" name="文本框 1"/>
          <p:cNvSpPr txBox="1"/>
          <p:nvPr/>
        </p:nvSpPr>
        <p:spPr>
          <a:xfrm>
            <a:off x="1503680" y="955675"/>
            <a:ext cx="472440" cy="1568450"/>
          </a:xfrm>
          <a:prstGeom prst="rect">
            <a:avLst/>
          </a:prstGeom>
          <a:noFill/>
          <a:ln w="9525">
            <a:noFill/>
          </a:ln>
        </p:spPr>
        <p:txBody>
          <a:bodyPr wrap="square" anchor="t">
            <a:spAutoFit/>
          </a:bodyPr>
          <a:p>
            <a:pPr>
              <a:spcBef>
                <a:spcPct val="50000"/>
              </a:spcBef>
            </a:pPr>
            <a:r>
              <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rPr>
              <a:t>正负情感</a:t>
            </a:r>
            <a:endPar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6"/>
          <p:cNvSpPr txBox="1"/>
          <p:nvPr/>
        </p:nvSpPr>
        <p:spPr>
          <a:xfrm>
            <a:off x="2912110" y="953771"/>
            <a:ext cx="6367508" cy="460375"/>
          </a:xfrm>
          <a:prstGeom prst="rect">
            <a:avLst/>
          </a:prstGeom>
          <a:noFill/>
        </p:spPr>
        <p:txBody>
          <a:bodyPr wrap="square" rtlCol="0">
            <a:spAutoFit/>
          </a:bodyPr>
          <a:lstStyle/>
          <a:p>
            <a:pPr algn="ctr"/>
            <a:r>
              <a:rPr lang="zh-CN" altLang="en-US" sz="2400" u="sng" dirty="0">
                <a:solidFill>
                  <a:srgbClr val="FF0000"/>
                </a:solidFill>
                <a:latin typeface="方正清刻本悦宋简体" panose="02000000000000000000" charset="-122"/>
                <a:ea typeface="方正清刻本悦宋简体" panose="02000000000000000000" charset="-122"/>
                <a:cs typeface="Times New Roman" panose="02020603050405020304" pitchFamily="18" charset="0"/>
              </a:rPr>
              <a:t>词云图</a:t>
            </a:r>
            <a:endParaRPr lang="en-US" altLang="zh-CN" sz="2400" u="sng" dirty="0">
              <a:solidFill>
                <a:srgbClr val="FF0000"/>
              </a:solidFill>
              <a:latin typeface="方正清刻本悦宋简体" panose="02000000000000000000" charset="-122"/>
              <a:ea typeface="方正清刻本悦宋简体" panose="02000000000000000000" charset="-122"/>
              <a:cs typeface="Times New Roman" panose="02020603050405020304" pitchFamily="18" charset="0"/>
            </a:endParaRPr>
          </a:p>
        </p:txBody>
      </p:sp>
      <p:sp>
        <p:nvSpPr>
          <p:cNvPr id="5" name="矩形 4"/>
          <p:cNvSpPr/>
          <p:nvPr/>
        </p:nvSpPr>
        <p:spPr>
          <a:xfrm>
            <a:off x="2850383" y="1619476"/>
            <a:ext cx="361741" cy="269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71370" y="1414145"/>
            <a:ext cx="10120630" cy="156845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latin typeface="方正清刻本悦宋简体" panose="02000000000000000000" charset="-122"/>
                <a:ea typeface="方正清刻本悦宋简体" panose="02000000000000000000" charset="-122"/>
                <a:cs typeface="方正清刻本悦宋简体" panose="02000000000000000000" charset="-122"/>
              </a:rPr>
              <a:t>从正面情感词云看出“支持”“喜欢”“赞”“感谢”等词出现频率较高，没有掺杂负面情感词语。</a:t>
            </a:r>
            <a:endParaRPr lang="zh-CN" altLang="en-US" sz="1600"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sz="1600" b="1" dirty="0">
                <a:latin typeface="方正清刻本悦宋简体" panose="02000000000000000000" charset="-122"/>
                <a:ea typeface="方正清刻本悦宋简体" panose="02000000000000000000" charset="-122"/>
                <a:cs typeface="方正清刻本悦宋简体" panose="02000000000000000000" charset="-122"/>
              </a:rPr>
              <a:t>从负面情感词云看出“奇葩”“垃圾”“黑心”“坑”等词出现较多，说明负面情感很好的抽取了出来。</a:t>
            </a:r>
            <a:endParaRPr lang="zh-CN" altLang="en-US" sz="1600"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sz="1600" b="1" dirty="0">
                <a:latin typeface="方正清刻本悦宋简体" panose="02000000000000000000" charset="-122"/>
                <a:ea typeface="方正清刻本悦宋简体" panose="02000000000000000000" charset="-122"/>
                <a:cs typeface="方正清刻本悦宋简体" panose="02000000000000000000" charset="-122"/>
              </a:rPr>
              <a:t>值得注意的是，“湖北”“社区”在两图中都出现了，说明不同网民在不同情境下可能对同一事物产生不同看法。</a:t>
            </a:r>
            <a:endParaRPr lang="zh-CN" altLang="en-US" sz="1600" b="1" dirty="0">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80426" y="3186422"/>
            <a:ext cx="3760333" cy="31818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941" y="3154841"/>
            <a:ext cx="3834978" cy="3244981"/>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8"/>
          <p:cNvSpPr>
            <a:spLocks noGrp="1"/>
          </p:cNvSpPr>
          <p:nvPr>
            <p:ph type="title"/>
          </p:nvPr>
        </p:nvSpPr>
        <p:spPr/>
        <p:txBody>
          <a:bodyPr>
            <a:normAutofit fontScale="90000"/>
          </a:bodyPr>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HOWNET</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词典的情感分析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10" name="文本框 1"/>
          <p:cNvSpPr txBox="1"/>
          <p:nvPr/>
        </p:nvSpPr>
        <p:spPr>
          <a:xfrm>
            <a:off x="1503680" y="955675"/>
            <a:ext cx="472440" cy="1568450"/>
          </a:xfrm>
          <a:prstGeom prst="rect">
            <a:avLst/>
          </a:prstGeom>
          <a:noFill/>
          <a:ln w="9525">
            <a:noFill/>
          </a:ln>
        </p:spPr>
        <p:txBody>
          <a:bodyPr wrap="square" anchor="t">
            <a:spAutoFit/>
          </a:bodyPr>
          <a:p>
            <a:pPr>
              <a:spcBef>
                <a:spcPct val="50000"/>
              </a:spcBef>
            </a:pPr>
            <a:r>
              <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rPr>
              <a:t>正负情感</a:t>
            </a:r>
            <a:endPar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6"/>
          <p:cNvSpPr txBox="1"/>
          <p:nvPr/>
        </p:nvSpPr>
        <p:spPr>
          <a:xfrm>
            <a:off x="2637155" y="1014096"/>
            <a:ext cx="6367508" cy="460375"/>
          </a:xfrm>
          <a:prstGeom prst="rect">
            <a:avLst/>
          </a:prstGeom>
          <a:noFill/>
        </p:spPr>
        <p:txBody>
          <a:bodyPr wrap="square" rtlCol="0">
            <a:spAutoFit/>
          </a:bodyPr>
          <a:lstStyle/>
          <a:p>
            <a:pPr algn="ctr"/>
            <a:r>
              <a:rPr lang="en-US" altLang="zh-CN"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LDA</a:t>
            </a:r>
            <a:r>
              <a:rPr lang="zh-CN" altLang="en-US"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主题模型</a:t>
            </a:r>
            <a:endParaRPr lang="en-US" altLang="zh-CN"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5" name="矩形 4"/>
          <p:cNvSpPr/>
          <p:nvPr/>
        </p:nvSpPr>
        <p:spPr>
          <a:xfrm>
            <a:off x="2850383" y="1619476"/>
            <a:ext cx="361741" cy="269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92694" y="1475761"/>
            <a:ext cx="5505061" cy="466153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如果一篇文档有多个主题，则一些特定的可代表不同主题的词语就会反复出现。</a:t>
            </a:r>
            <a:endParaRPr lang="zh-CN" altLang="en-US"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gn="just">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此时，运用主题模型，能够发现文本中使用词语的规律，并且把规律显示的文本联系到一起，以寻求非结构化的文本集中的有用信息。</a:t>
            </a:r>
            <a:endParaRPr lang="zh-CN" altLang="en-US"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gn="just">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通过 </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LDA </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主题模型，能够挖掘数据集中的潜在主题，进而分析数据集的集中关注点及其相关特征词，代码回复关键词获取查看。</a:t>
            </a:r>
            <a:endParaRPr lang="zh-CN" altLang="en-US"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gn="just">
              <a:lnSpc>
                <a:spcPct val="150000"/>
              </a:lnSpc>
              <a:buFont typeface="Wingdings" panose="05000000000000000000" pitchFamily="2" charset="2"/>
              <a:buChar char="Ø"/>
            </a:pP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首先建立词典及语料库，再主题数寻优，确定最适合的主题数，查看主题间平均余弦相似度，在此项目中，主题数为</a:t>
            </a:r>
            <a:r>
              <a:rPr lang="en-US" altLang="zh-CN" b="1" dirty="0">
                <a:latin typeface="方正清刻本悦宋简体" panose="02000000000000000000" charset="-122"/>
                <a:ea typeface="方正清刻本悦宋简体" panose="02000000000000000000" charset="-122"/>
                <a:cs typeface="方正清刻本悦宋简体" panose="02000000000000000000" charset="-122"/>
              </a:rPr>
              <a:t>2</a:t>
            </a:r>
            <a:r>
              <a:rPr lang="zh-CN" altLang="en-US" b="1" dirty="0">
                <a:latin typeface="方正清刻本悦宋简体" panose="02000000000000000000" charset="-122"/>
                <a:ea typeface="方正清刻本悦宋简体" panose="02000000000000000000" charset="-122"/>
                <a:cs typeface="方正清刻本悦宋简体" panose="02000000000000000000" charset="-122"/>
              </a:rPr>
              <a:t>时达到了最低。</a:t>
            </a:r>
            <a:endParaRPr lang="en-US" altLang="zh-CN" dirty="0">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87129" y="2050289"/>
            <a:ext cx="4267569" cy="3470094"/>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8"/>
          <p:cNvSpPr>
            <a:spLocks noGrp="1"/>
          </p:cNvSpPr>
          <p:nvPr>
            <p:ph type="title"/>
          </p:nvPr>
        </p:nvSpPr>
        <p:spPr/>
        <p:txBody>
          <a:bodyPr>
            <a:normAutofit fontScale="90000"/>
          </a:bodyPr>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HOWNET</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词典的情感分析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10" name="文本框 1"/>
          <p:cNvSpPr txBox="1"/>
          <p:nvPr/>
        </p:nvSpPr>
        <p:spPr>
          <a:xfrm>
            <a:off x="1503680" y="955675"/>
            <a:ext cx="472440" cy="1568450"/>
          </a:xfrm>
          <a:prstGeom prst="rect">
            <a:avLst/>
          </a:prstGeom>
          <a:noFill/>
          <a:ln w="9525">
            <a:noFill/>
          </a:ln>
        </p:spPr>
        <p:txBody>
          <a:bodyPr wrap="square" anchor="t">
            <a:spAutoFit/>
          </a:bodyPr>
          <a:p>
            <a:pPr>
              <a:spcBef>
                <a:spcPct val="50000"/>
              </a:spcBef>
            </a:pPr>
            <a:r>
              <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rPr>
              <a:t>主题模型</a:t>
            </a:r>
            <a:endPar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6"/>
          <p:cNvSpPr txBox="1"/>
          <p:nvPr/>
        </p:nvSpPr>
        <p:spPr>
          <a:xfrm>
            <a:off x="2637155" y="1014096"/>
            <a:ext cx="6367508" cy="460375"/>
          </a:xfrm>
          <a:prstGeom prst="rect">
            <a:avLst/>
          </a:prstGeom>
          <a:noFill/>
        </p:spPr>
        <p:txBody>
          <a:bodyPr wrap="square" rtlCol="0">
            <a:spAutoFit/>
          </a:bodyPr>
          <a:lstStyle/>
          <a:p>
            <a:pPr algn="ctr"/>
            <a:r>
              <a:rPr lang="zh-CN" altLang="en-US"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获取</a:t>
            </a:r>
            <a:r>
              <a:rPr lang="zh-CN" altLang="en-US" sz="2400" u="sng">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主题</a:t>
            </a:r>
            <a:r>
              <a:rPr lang="en-US" altLang="zh-CN" sz="2400" u="sng">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&amp;</a:t>
            </a:r>
            <a:r>
              <a:rPr lang="zh-CN" altLang="en-US" sz="2400" u="sng">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主题分析</a:t>
            </a:r>
            <a:endParaRPr lang="en-US" altLang="zh-CN"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5" name="矩形 4"/>
          <p:cNvSpPr/>
          <p:nvPr/>
        </p:nvSpPr>
        <p:spPr>
          <a:xfrm>
            <a:off x="2850383" y="1619476"/>
            <a:ext cx="361741" cy="269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92694" y="1475761"/>
            <a:ext cx="9517224" cy="230695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3200" b="1" dirty="0">
                <a:latin typeface="方正清刻本悦宋简体" panose="02000000000000000000" charset="-122"/>
                <a:ea typeface="方正清刻本悦宋简体" panose="02000000000000000000" charset="-122"/>
                <a:cs typeface="方正清刻本悦宋简体" panose="02000000000000000000" charset="-122"/>
              </a:rPr>
              <a:t>最后得到主题</a:t>
            </a:r>
            <a:endParaRPr lang="zh-CN" altLang="en-US" sz="3200"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sz="3200" b="1" dirty="0">
                <a:latin typeface="方正清刻本悦宋简体" panose="02000000000000000000" charset="-122"/>
                <a:ea typeface="方正清刻本悦宋简体" panose="02000000000000000000" charset="-122"/>
                <a:cs typeface="方正清刻本悦宋简体" panose="02000000000000000000" charset="-122"/>
              </a:rPr>
              <a:t>一个列表代表一个主题</a:t>
            </a:r>
            <a:endParaRPr lang="zh-CN" altLang="en-US" sz="3200" b="1" dirty="0">
              <a:latin typeface="方正清刻本悦宋简体" panose="02000000000000000000" charset="-122"/>
              <a:ea typeface="方正清刻本悦宋简体" panose="02000000000000000000" charset="-122"/>
              <a:cs typeface="方正清刻本悦宋简体" panose="02000000000000000000" charset="-122"/>
            </a:endParaRPr>
          </a:p>
          <a:p>
            <a:pPr marL="285750" indent="-285750">
              <a:lnSpc>
                <a:spcPct val="150000"/>
              </a:lnSpc>
              <a:buFont typeface="Wingdings" panose="05000000000000000000" pitchFamily="2" charset="2"/>
              <a:buChar char="Ø"/>
            </a:pPr>
            <a:r>
              <a:rPr lang="zh-CN" altLang="en-US" sz="3200" b="1" dirty="0">
                <a:latin typeface="方正清刻本悦宋简体" panose="02000000000000000000" charset="-122"/>
                <a:ea typeface="方正清刻本悦宋简体" panose="02000000000000000000" charset="-122"/>
                <a:cs typeface="方正清刻本悦宋简体" panose="02000000000000000000" charset="-122"/>
              </a:rPr>
              <a:t>下图</a:t>
            </a:r>
            <a:r>
              <a:rPr lang="zh-CN" altLang="en-US" sz="3200" b="1" dirty="0">
                <a:latin typeface="方正清刻本悦宋简体" panose="02000000000000000000" charset="-122"/>
                <a:ea typeface="方正清刻本悦宋简体" panose="02000000000000000000" charset="-122"/>
                <a:cs typeface="方正清刻本悦宋简体" panose="02000000000000000000" charset="-122"/>
              </a:rPr>
              <a:t>分别是一个主题中最可能出现的</a:t>
            </a:r>
            <a:r>
              <a:rPr lang="en-US" altLang="zh-CN" sz="3200" b="1" dirty="0">
                <a:latin typeface="方正清刻本悦宋简体" panose="02000000000000000000" charset="-122"/>
                <a:ea typeface="方正清刻本悦宋简体" panose="02000000000000000000" charset="-122"/>
                <a:cs typeface="方正清刻本悦宋简体" panose="02000000000000000000" charset="-122"/>
              </a:rPr>
              <a:t>10</a:t>
            </a:r>
            <a:r>
              <a:rPr lang="zh-CN" altLang="en-US" sz="3200" b="1" dirty="0">
                <a:latin typeface="方正清刻本悦宋简体" panose="02000000000000000000" charset="-122"/>
                <a:ea typeface="方正清刻本悦宋简体" panose="02000000000000000000" charset="-122"/>
                <a:cs typeface="方正清刻本悦宋简体" panose="02000000000000000000" charset="-122"/>
              </a:rPr>
              <a:t>个词语</a:t>
            </a:r>
            <a:endParaRPr lang="zh-CN" altLang="en-US" sz="3200" b="1" dirty="0">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2" name="图片 1"/>
          <p:cNvPicPr>
            <a:picLocks noChangeAspect="1"/>
          </p:cNvPicPr>
          <p:nvPr>
            <p:custDataLst>
              <p:tags r:id="rId1"/>
            </p:custDataLst>
          </p:nvPr>
        </p:nvPicPr>
        <p:blipFill>
          <a:blip r:embed="rId2"/>
          <a:stretch>
            <a:fillRect/>
          </a:stretch>
        </p:blipFill>
        <p:spPr>
          <a:xfrm>
            <a:off x="1440345" y="4137066"/>
            <a:ext cx="4875469" cy="2034209"/>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315619" y="4021494"/>
            <a:ext cx="5213303" cy="2149561"/>
          </a:xfrm>
          <a:prstGeom prst="rect">
            <a:avLst/>
          </a:prstGeom>
        </p:spPr>
      </p:pic>
      <p:sp>
        <p:nvSpPr>
          <p:cNvPr id="9" name="标题 8"/>
          <p:cNvSpPr>
            <a:spLocks noGrp="1"/>
          </p:cNvSpPr>
          <p:nvPr>
            <p:ph type="title"/>
          </p:nvPr>
        </p:nvSpPr>
        <p:spPr/>
        <p:txBody>
          <a:bodyPr>
            <a:normAutofit fontScale="90000"/>
          </a:bodyPr>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HOWNET</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词典的情感分析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10" name="文本框 1"/>
          <p:cNvSpPr txBox="1"/>
          <p:nvPr/>
        </p:nvSpPr>
        <p:spPr>
          <a:xfrm>
            <a:off x="1503680" y="955675"/>
            <a:ext cx="472440" cy="1568450"/>
          </a:xfrm>
          <a:prstGeom prst="rect">
            <a:avLst/>
          </a:prstGeom>
          <a:noFill/>
          <a:ln w="9525">
            <a:noFill/>
          </a:ln>
        </p:spPr>
        <p:txBody>
          <a:bodyPr wrap="square" anchor="t">
            <a:spAutoFit/>
          </a:bodyPr>
          <a:p>
            <a:pPr>
              <a:spcBef>
                <a:spcPct val="50000"/>
              </a:spcBef>
            </a:pPr>
            <a:r>
              <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rPr>
              <a:t>主题模型</a:t>
            </a:r>
            <a:endPar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na2"/>
          <p:cNvPicPr>
            <a:picLocks noChangeAspect="1"/>
          </p:cNvPicPr>
          <p:nvPr/>
        </p:nvPicPr>
        <p:blipFill>
          <a:blip r:embed="rId1"/>
          <a:stretch>
            <a:fillRect/>
          </a:stretch>
        </p:blipFill>
        <p:spPr>
          <a:xfrm>
            <a:off x="1602740" y="49530"/>
            <a:ext cx="9128760" cy="6865620"/>
          </a:xfrm>
          <a:prstGeom prst="rect">
            <a:avLst/>
          </a:prstGeom>
          <a:effectLst>
            <a:softEdge rad="1270000"/>
          </a:effectLst>
        </p:spPr>
      </p:pic>
      <p:sp>
        <p:nvSpPr>
          <p:cNvPr id="17" name="文本框 16"/>
          <p:cNvSpPr txBox="1"/>
          <p:nvPr/>
        </p:nvSpPr>
        <p:spPr>
          <a:xfrm>
            <a:off x="-593603" y="1958846"/>
            <a:ext cx="13521446" cy="2553335"/>
          </a:xfrm>
          <a:prstGeom prst="rect">
            <a:avLst/>
          </a:prstGeom>
          <a:noFill/>
        </p:spPr>
        <p:txBody>
          <a:bodyPr wrap="square" rtlCol="0">
            <a:spAutoFit/>
          </a:bodyPr>
          <a:lstStyle>
            <a:defPPr>
              <a:defRPr lang="zh-CN"/>
            </a:defPPr>
            <a:lvl1pPr indent="0" algn="dist">
              <a:buFont typeface="Wingdings" panose="05000000000000000000" pitchFamily="2" charset="2"/>
              <a:buNone/>
              <a:defRPr sz="6000">
                <a:gradFill>
                  <a:gsLst>
                    <a:gs pos="0">
                      <a:schemeClr val="bg1"/>
                    </a:gs>
                    <a:gs pos="100000">
                      <a:srgbClr val="2A9995"/>
                    </a:gs>
                  </a:gsLst>
                  <a:lin ang="5400000" scaled="1"/>
                </a:gradFill>
                <a:effectLst>
                  <a:glow rad="88900">
                    <a:srgbClr val="073780">
                      <a:alpha val="58000"/>
                    </a:srgbClr>
                  </a:glow>
                </a:effectLst>
                <a:latin typeface="迷你简菱心" panose="02010609000101010101" pitchFamily="49" charset="-122"/>
                <a:ea typeface="迷你简菱心" panose="02010609000101010101" pitchFamily="49" charset="-122"/>
                <a:cs typeface="经典综艺体简" panose="0201060900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0" lang="zh-CN" altLang="en-US" sz="8000" b="1" i="0" u="none" strike="noStrike" kern="1200" cap="none" spc="0" normalizeH="0" baseline="0" noProof="0" dirty="0">
                <a:ln>
                  <a:noFill/>
                </a:ln>
                <a:gradFill>
                  <a:gsLst>
                    <a:gs pos="0">
                      <a:prstClr val="white"/>
                    </a:gs>
                    <a:gs pos="100000">
                      <a:srgbClr val="2A9995"/>
                    </a:gs>
                  </a:gsLst>
                  <a:lin ang="5400000" scaled="1"/>
                </a:gradFill>
                <a:effectLst>
                  <a:glow rad="88900">
                    <a:srgbClr val="073780">
                      <a:alpha val="58000"/>
                    </a:srgbClr>
                  </a:glow>
                </a:effectLst>
                <a:uLnTx/>
                <a:uFillTx/>
                <a:latin typeface="汉仪尚巍手书简" panose="00020600040101010101" pitchFamily="18" charset="-122"/>
                <a:ea typeface="汉仪尚巍手书简" panose="00020600040101010101" pitchFamily="18" charset="-122"/>
              </a:rPr>
              <a:t>给岁月以文明，</a:t>
            </a:r>
            <a:endParaRPr kumimoji="0" lang="zh-CN" altLang="en-US" sz="8000" b="1" i="0" u="none" strike="noStrike" kern="1200" cap="none" spc="0" normalizeH="0" baseline="0" noProof="0" dirty="0">
              <a:ln>
                <a:noFill/>
              </a:ln>
              <a:gradFill>
                <a:gsLst>
                  <a:gs pos="0">
                    <a:prstClr val="white"/>
                  </a:gs>
                  <a:gs pos="100000">
                    <a:srgbClr val="2A9995"/>
                  </a:gs>
                </a:gsLst>
                <a:lin ang="5400000" scaled="1"/>
              </a:gradFill>
              <a:effectLst>
                <a:glow rad="88900">
                  <a:srgbClr val="073780">
                    <a:alpha val="58000"/>
                  </a:srgbClr>
                </a:glow>
              </a:effectLst>
              <a:uLnTx/>
              <a:uFillTx/>
              <a:latin typeface="汉仪尚巍手书简" panose="00020600040101010101" pitchFamily="18" charset="-122"/>
              <a:ea typeface="汉仪尚巍手书简"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0" lang="zh-CN" altLang="en-US" sz="8000" b="1" i="0" u="none" strike="noStrike" kern="1200" cap="none" spc="0" normalizeH="0" baseline="0" noProof="0" dirty="0">
                <a:ln>
                  <a:noFill/>
                </a:ln>
                <a:gradFill>
                  <a:gsLst>
                    <a:gs pos="0">
                      <a:prstClr val="white"/>
                    </a:gs>
                    <a:gs pos="100000">
                      <a:srgbClr val="2A9995"/>
                    </a:gs>
                  </a:gsLst>
                  <a:lin ang="5400000" scaled="1"/>
                </a:gradFill>
                <a:effectLst>
                  <a:glow rad="88900">
                    <a:srgbClr val="073780">
                      <a:alpha val="58000"/>
                    </a:srgbClr>
                  </a:glow>
                </a:effectLst>
                <a:uLnTx/>
                <a:uFillTx/>
                <a:latin typeface="汉仪尚巍手书简" panose="00020600040101010101" pitchFamily="18" charset="-122"/>
                <a:ea typeface="汉仪尚巍手书简" panose="00020600040101010101" pitchFamily="18" charset="-122"/>
              </a:rPr>
              <a:t>而不是给文明以岁月。</a:t>
            </a:r>
            <a:endParaRPr kumimoji="0" lang="zh-CN" altLang="en-US" sz="8000" b="1" i="0" u="none" strike="noStrike" kern="1200" cap="none" spc="0" normalizeH="0" baseline="0" noProof="0" dirty="0">
              <a:ln>
                <a:noFill/>
              </a:ln>
              <a:gradFill>
                <a:gsLst>
                  <a:gs pos="0">
                    <a:prstClr val="white"/>
                  </a:gs>
                  <a:gs pos="100000">
                    <a:srgbClr val="2A9995"/>
                  </a:gs>
                </a:gsLst>
                <a:lin ang="5400000" scaled="1"/>
              </a:gradFill>
              <a:effectLst>
                <a:glow rad="88900">
                  <a:srgbClr val="073780">
                    <a:alpha val="58000"/>
                  </a:srgbClr>
                </a:glow>
              </a:effectLst>
              <a:uLnTx/>
              <a:uFillTx/>
              <a:latin typeface="汉仪尚巍手书简" panose="00020600040101010101" pitchFamily="18" charset="-122"/>
              <a:ea typeface="汉仪尚巍手书简"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2592" y="162865"/>
            <a:ext cx="11379200" cy="628650"/>
          </a:xfrm>
        </p:spPr>
        <p:txBody>
          <a:bodyPr>
            <a:normAutofit fontScale="90000"/>
          </a:bodyPr>
          <a:lstStyle/>
          <a:p>
            <a:r>
              <a:rPr lang="zh-CN" altLang="en-US" dirty="0">
                <a:latin typeface="方正清刻本悦宋简体" panose="02000000000000000000" charset="-122"/>
                <a:ea typeface="方正清刻本悦宋简体" panose="02000000000000000000" charset="-122"/>
              </a:rPr>
              <a:t>课程项目特点</a:t>
            </a:r>
            <a:endParaRPr lang="zh-CN" altLang="en-US" dirty="0">
              <a:latin typeface="方正清刻本悦宋简体" panose="02000000000000000000" charset="-122"/>
              <a:ea typeface="方正清刻本悦宋简体" panose="02000000000000000000" charset="-122"/>
            </a:endParaRPr>
          </a:p>
        </p:txBody>
      </p:sp>
      <p:sp>
        <p:nvSpPr>
          <p:cNvPr id="13" name="TextBox 6"/>
          <p:cNvSpPr txBox="1"/>
          <p:nvPr/>
        </p:nvSpPr>
        <p:spPr>
          <a:xfrm>
            <a:off x="392719" y="1014096"/>
            <a:ext cx="6367508" cy="461665"/>
          </a:xfrm>
          <a:prstGeom prst="rect">
            <a:avLst/>
          </a:prstGeom>
          <a:noFill/>
        </p:spPr>
        <p:txBody>
          <a:bodyPr wrap="square" rtlCol="0">
            <a:spAutoFit/>
          </a:bodyPr>
          <a:lstStyle/>
          <a:p>
            <a:r>
              <a:rPr lang="en-US" altLang="zh-CN" sz="2400" u="sng" dirty="0">
                <a:latin typeface="方正清刻本悦宋简体" panose="02000000000000000000" charset="-122"/>
                <a:ea typeface="方正清刻本悦宋简体" panose="02000000000000000000" charset="-122"/>
                <a:cs typeface="方正清刻本悦宋简体" panose="02000000000000000000" charset="-122"/>
              </a:rPr>
              <a:t>1. </a:t>
            </a:r>
            <a:r>
              <a:rPr lang="zh-CN" altLang="en-US" sz="2400" u="sng" dirty="0">
                <a:latin typeface="方正清刻本悦宋简体" panose="02000000000000000000" charset="-122"/>
                <a:ea typeface="方正清刻本悦宋简体" panose="02000000000000000000" charset="-122"/>
                <a:cs typeface="方正清刻本悦宋简体" panose="02000000000000000000" charset="-122"/>
              </a:rPr>
              <a:t>在追求</a:t>
            </a:r>
            <a:r>
              <a:rPr lang="zh-CN" altLang="en-US" sz="2400" b="1"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广度</a:t>
            </a:r>
            <a:r>
              <a:rPr lang="zh-CN" altLang="en-US" sz="2400" u="sng" dirty="0">
                <a:latin typeface="方正清刻本悦宋简体" panose="02000000000000000000" charset="-122"/>
                <a:ea typeface="方正清刻本悦宋简体" panose="02000000000000000000" charset="-122"/>
                <a:cs typeface="方正清刻本悦宋简体" panose="02000000000000000000" charset="-122"/>
              </a:rPr>
              <a:t>的同时保证了一定的</a:t>
            </a:r>
            <a:r>
              <a:rPr lang="zh-CN" altLang="en-US"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深度</a:t>
            </a:r>
            <a:endParaRPr lang="en-US" altLang="zh-CN"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14" name="TextBox 6"/>
          <p:cNvSpPr txBox="1"/>
          <p:nvPr/>
        </p:nvSpPr>
        <p:spPr>
          <a:xfrm>
            <a:off x="392719" y="3461657"/>
            <a:ext cx="6367508" cy="461665"/>
          </a:xfrm>
          <a:prstGeom prst="rect">
            <a:avLst/>
          </a:prstGeom>
          <a:noFill/>
        </p:spPr>
        <p:txBody>
          <a:bodyPr wrap="square" rtlCol="0">
            <a:spAutoFit/>
          </a:bodyPr>
          <a:lstStyle/>
          <a:p>
            <a:r>
              <a:rPr lang="en-US" altLang="zh-CN" sz="2400" u="sng" dirty="0">
                <a:latin typeface="方正清刻本悦宋简体" panose="02000000000000000000" charset="-122"/>
                <a:ea typeface="方正清刻本悦宋简体" panose="02000000000000000000" charset="-122"/>
                <a:cs typeface="方正清刻本悦宋简体" panose="02000000000000000000" charset="-122"/>
              </a:rPr>
              <a:t>2. </a:t>
            </a:r>
            <a:r>
              <a:rPr lang="zh-CN" altLang="en-US" sz="2400" u="sng" dirty="0">
                <a:latin typeface="方正清刻本悦宋简体" panose="02000000000000000000" charset="-122"/>
                <a:ea typeface="方正清刻本悦宋简体" panose="02000000000000000000" charset="-122"/>
                <a:cs typeface="方正清刻本悦宋简体" panose="02000000000000000000" charset="-122"/>
              </a:rPr>
              <a:t>自主学习的同时创建</a:t>
            </a:r>
            <a:r>
              <a:rPr lang="zh-CN" altLang="en-US" sz="2400" b="1"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“以教促学”</a:t>
            </a:r>
            <a:r>
              <a:rPr lang="zh-CN" altLang="en-US" sz="2400" u="sng" dirty="0">
                <a:latin typeface="方正清刻本悦宋简体" panose="02000000000000000000" charset="-122"/>
                <a:ea typeface="方正清刻本悦宋简体" panose="02000000000000000000" charset="-122"/>
                <a:cs typeface="方正清刻本悦宋简体" panose="02000000000000000000" charset="-122"/>
              </a:rPr>
              <a:t>的学习文档</a:t>
            </a:r>
            <a:r>
              <a:rPr lang="en-US" altLang="zh-CN" sz="2400" u="sng" dirty="0">
                <a:latin typeface="方正清刻本悦宋简体" panose="02000000000000000000" charset="-122"/>
                <a:ea typeface="方正清刻本悦宋简体" panose="02000000000000000000" charset="-122"/>
                <a:cs typeface="方正清刻本悦宋简体" panose="02000000000000000000" charset="-122"/>
              </a:rPr>
              <a:t> </a:t>
            </a:r>
            <a:endParaRPr lang="en-US" altLang="zh-CN" sz="2400" u="sng" dirty="0">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4" name="图片 3"/>
          <p:cNvPicPr>
            <a:picLocks noChangeAspect="1"/>
          </p:cNvPicPr>
          <p:nvPr>
            <p:custDataLst>
              <p:tags r:id="rId1"/>
            </p:custDataLst>
          </p:nvPr>
        </p:nvPicPr>
        <p:blipFill>
          <a:blip r:embed="rId2"/>
          <a:stretch>
            <a:fillRect/>
          </a:stretch>
        </p:blipFill>
        <p:spPr>
          <a:xfrm>
            <a:off x="8271669" y="1022347"/>
            <a:ext cx="2394384" cy="2670142"/>
          </a:xfrm>
          <a:prstGeom prst="rect">
            <a:avLst/>
          </a:prstGeom>
        </p:spPr>
      </p:pic>
      <p:sp>
        <p:nvSpPr>
          <p:cNvPr id="9" name="文本框 8"/>
          <p:cNvSpPr txBox="1"/>
          <p:nvPr/>
        </p:nvSpPr>
        <p:spPr>
          <a:xfrm>
            <a:off x="602592" y="1698342"/>
            <a:ext cx="7627745" cy="1296637"/>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Ø"/>
            </a:pPr>
            <a:r>
              <a:rPr lang="zh-CN" altLang="en-US" dirty="0">
                <a:latin typeface="方正清刻本悦宋简体" panose="02000000000000000000" charset="-122"/>
                <a:ea typeface="方正清刻本悦宋简体" panose="02000000000000000000" charset="-122"/>
                <a:cs typeface="+mn-ea"/>
                <a:sym typeface="+mn-ea"/>
              </a:rPr>
              <a:t>项目覆盖情感分析</a:t>
            </a:r>
            <a:r>
              <a:rPr lang="zh-CN" altLang="en-US" b="1" dirty="0">
                <a:latin typeface="方正清刻本悦宋简体" panose="02000000000000000000" charset="-122"/>
                <a:ea typeface="方正清刻本悦宋简体" panose="02000000000000000000" charset="-122"/>
                <a:cs typeface="+mn-ea"/>
                <a:sym typeface="+mn-ea"/>
              </a:rPr>
              <a:t>大多数</a:t>
            </a:r>
            <a:r>
              <a:rPr lang="zh-CN" altLang="en-US" dirty="0">
                <a:latin typeface="方正清刻本悦宋简体" panose="02000000000000000000" charset="-122"/>
                <a:ea typeface="方正清刻本悦宋简体" panose="02000000000000000000" charset="-122"/>
                <a:cs typeface="+mn-ea"/>
                <a:sym typeface="+mn-ea"/>
              </a:rPr>
              <a:t>领域</a:t>
            </a:r>
            <a:endParaRPr lang="en-US" altLang="zh-CN" dirty="0">
              <a:latin typeface="方正清刻本悦宋简体" panose="02000000000000000000" charset="-122"/>
              <a:ea typeface="方正清刻本悦宋简体" panose="02000000000000000000" charset="-122"/>
              <a:cs typeface="+mn-ea"/>
              <a:sym typeface="+mn-ea"/>
            </a:endParaRPr>
          </a:p>
          <a:p>
            <a:pPr marL="285750" indent="-285750">
              <a:lnSpc>
                <a:spcPct val="150000"/>
              </a:lnSpc>
              <a:buFont typeface="Wingdings" panose="05000000000000000000" pitchFamily="2" charset="2"/>
              <a:buChar char="Ø"/>
            </a:pPr>
            <a:endParaRPr lang="en-US" altLang="zh-CN" dirty="0">
              <a:latin typeface="方正清刻本悦宋简体" panose="02000000000000000000" charset="-122"/>
              <a:ea typeface="方正清刻本悦宋简体" panose="02000000000000000000" charset="-122"/>
              <a:cs typeface="+mn-ea"/>
              <a:sym typeface="+mn-ea"/>
            </a:endParaRPr>
          </a:p>
          <a:p>
            <a:pPr marL="285750" indent="-285750">
              <a:lnSpc>
                <a:spcPct val="150000"/>
              </a:lnSpc>
              <a:buFont typeface="Wingdings" panose="05000000000000000000" pitchFamily="2" charset="2"/>
              <a:buChar char="Ø"/>
            </a:pPr>
            <a:r>
              <a:rPr lang="zh-CN" altLang="en-US" dirty="0">
                <a:latin typeface="方正清刻本悦宋简体" panose="02000000000000000000" charset="-122"/>
                <a:ea typeface="方正清刻本悦宋简体" panose="02000000000000000000" charset="-122"/>
                <a:cs typeface="+mn-ea"/>
                <a:sym typeface="+mn-ea"/>
              </a:rPr>
              <a:t>多种方式方式实现</a:t>
            </a:r>
            <a:endParaRPr lang="zh-CN" altLang="en-US" dirty="0">
              <a:latin typeface="方正清刻本悦宋简体" panose="02000000000000000000" charset="-122"/>
              <a:ea typeface="方正清刻本悦宋简体" panose="02000000000000000000" charset="-122"/>
              <a:cs typeface="+mn-ea"/>
              <a:sym typeface="+mn-ea"/>
            </a:endParaRPr>
          </a:p>
        </p:txBody>
      </p:sp>
      <p:sp>
        <p:nvSpPr>
          <p:cNvPr id="10" name="文本框 9"/>
          <p:cNvSpPr txBox="1"/>
          <p:nvPr/>
        </p:nvSpPr>
        <p:spPr>
          <a:xfrm>
            <a:off x="602591" y="4390000"/>
            <a:ext cx="7627745" cy="1296637"/>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Ø"/>
            </a:pP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内容丰富，包含多种媒介</a:t>
            </a:r>
            <a:endParaRPr lang="en-US" altLang="zh-CN" dirty="0">
              <a:latin typeface="方正清刻本悦宋简体" panose="02000000000000000000" charset="-122"/>
              <a:ea typeface="方正清刻本悦宋简体" panose="02000000000000000000" charset="-122"/>
              <a:cs typeface="方正清刻本悦宋简体" panose="02000000000000000000" charset="-122"/>
              <a:sym typeface="+mn-ea"/>
            </a:endParaRPr>
          </a:p>
          <a:p>
            <a:pPr marL="285750" indent="-285750">
              <a:lnSpc>
                <a:spcPct val="150000"/>
              </a:lnSpc>
              <a:buFont typeface="Wingdings" panose="05000000000000000000" pitchFamily="2" charset="2"/>
              <a:buChar char="Ø"/>
            </a:pPr>
            <a:endParaRPr lang="en-US" altLang="zh-CN" dirty="0">
              <a:latin typeface="方正清刻本悦宋简体" panose="02000000000000000000" charset="-122"/>
              <a:ea typeface="方正清刻本悦宋简体" panose="02000000000000000000" charset="-122"/>
              <a:cs typeface="方正清刻本悦宋简体" panose="02000000000000000000" charset="-122"/>
              <a:sym typeface="+mn-ea"/>
            </a:endParaRPr>
          </a:p>
          <a:p>
            <a:pPr marL="285750" indent="-285750">
              <a:lnSpc>
                <a:spcPct val="150000"/>
              </a:lnSpc>
              <a:buFont typeface="Wingdings" panose="05000000000000000000" pitchFamily="2" charset="2"/>
              <a:buChar char="Ø"/>
            </a:pP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上传</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sym typeface="+mn-ea"/>
              </a:rPr>
              <a:t>GitHub</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，帮助新手入门情感分析</a:t>
            </a:r>
            <a:endParaRPr lang="en-US" altLang="zh-CN" dirty="0">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pic>
        <p:nvPicPr>
          <p:cNvPr id="8" name="图片 7"/>
          <p:cNvPicPr>
            <a:picLocks noChangeAspect="1"/>
          </p:cNvPicPr>
          <p:nvPr>
            <p:custDataLst>
              <p:tags r:id="rId3"/>
            </p:custDataLst>
          </p:nvPr>
        </p:nvPicPr>
        <p:blipFill>
          <a:blip r:embed="rId4"/>
          <a:stretch>
            <a:fillRect/>
          </a:stretch>
        </p:blipFill>
        <p:spPr>
          <a:xfrm>
            <a:off x="6760227" y="3993043"/>
            <a:ext cx="4508665" cy="2392037"/>
          </a:xfrm>
          <a:prstGeom prst="rect">
            <a:avLst/>
          </a:prstGeom>
        </p:spPr>
      </p:pic>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10197" y="248925"/>
            <a:ext cx="10972876" cy="609600"/>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zh-CN" altLang="en-US" sz="3200" b="1" spc="16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rPr>
              <a:t>Python语言程序设计</a:t>
            </a:r>
            <a:endParaRPr lang="zh-CN" altLang="en-US" sz="3200" b="1" spc="16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59" name="图片 58"/>
          <p:cNvPicPr>
            <a:picLocks noChangeAspect="1"/>
          </p:cNvPicPr>
          <p:nvPr>
            <p:custDataLst>
              <p:tags r:id="rId2"/>
            </p:custDataLst>
          </p:nvPr>
        </p:nvPicPr>
        <p:blipFill>
          <a:blip r:embed="rId3"/>
          <a:stretch>
            <a:fillRect/>
          </a:stretch>
        </p:blipFill>
        <p:spPr>
          <a:xfrm>
            <a:off x="5228688" y="3018679"/>
            <a:ext cx="1735250" cy="1735250"/>
          </a:xfrm>
          <a:prstGeom prst="rect">
            <a:avLst/>
          </a:prstGeom>
        </p:spPr>
      </p:pic>
      <p:sp>
        <p:nvSpPr>
          <p:cNvPr id="31" name="Freeform 5"/>
          <p:cNvSpPr/>
          <p:nvPr>
            <p:custDataLst>
              <p:tags r:id="rId4"/>
            </p:custDataLst>
          </p:nvPr>
        </p:nvSpPr>
        <p:spPr bwMode="auto">
          <a:xfrm rot="16200000">
            <a:off x="4209572" y="3647175"/>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2" name="Freeform 5"/>
          <p:cNvSpPr/>
          <p:nvPr>
            <p:custDataLst>
              <p:tags r:id="rId5"/>
            </p:custDataLst>
          </p:nvPr>
        </p:nvSpPr>
        <p:spPr bwMode="auto">
          <a:xfrm rot="20520000">
            <a:off x="5110166" y="2406876"/>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3" name="Freeform 5"/>
          <p:cNvSpPr/>
          <p:nvPr>
            <p:custDataLst>
              <p:tags r:id="rId6"/>
            </p:custDataLst>
          </p:nvPr>
        </p:nvSpPr>
        <p:spPr bwMode="auto">
          <a:xfrm rot="3240000">
            <a:off x="6567476" y="2880961"/>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rgbClr val="C00000"/>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4" name="Freeform 5"/>
          <p:cNvSpPr/>
          <p:nvPr>
            <p:custDataLst>
              <p:tags r:id="rId7"/>
            </p:custDataLst>
          </p:nvPr>
        </p:nvSpPr>
        <p:spPr bwMode="auto">
          <a:xfrm rot="7560000">
            <a:off x="6567476" y="4412555"/>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5" name="Freeform 5"/>
          <p:cNvSpPr/>
          <p:nvPr>
            <p:custDataLst>
              <p:tags r:id="rId8"/>
            </p:custDataLst>
          </p:nvPr>
        </p:nvSpPr>
        <p:spPr bwMode="auto">
          <a:xfrm rot="11880000">
            <a:off x="5110166" y="4886640"/>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49" name="椭圆 48"/>
          <p:cNvSpPr/>
          <p:nvPr>
            <p:custDataLst>
              <p:tags r:id="rId9"/>
            </p:custDataLst>
          </p:nvPr>
        </p:nvSpPr>
        <p:spPr>
          <a:xfrm>
            <a:off x="7750184" y="2702345"/>
            <a:ext cx="429848" cy="429848"/>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3" name="文本框 22"/>
          <p:cNvSpPr txBox="1"/>
          <p:nvPr>
            <p:custDataLst>
              <p:tags r:id="rId10"/>
            </p:custDataLst>
          </p:nvPr>
        </p:nvSpPr>
        <p:spPr>
          <a:xfrm>
            <a:off x="7752688" y="2702345"/>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2</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7" name="文本框 26"/>
          <p:cNvSpPr txBox="1"/>
          <p:nvPr>
            <p:custDataLst>
              <p:tags r:id="rId11"/>
            </p:custDataLst>
          </p:nvPr>
        </p:nvSpPr>
        <p:spPr>
          <a:xfrm>
            <a:off x="8461375" y="2464435"/>
            <a:ext cx="3743325" cy="881380"/>
          </a:xfrm>
          <a:prstGeom prst="rect">
            <a:avLst/>
          </a:prstGeom>
          <a:noFill/>
        </p:spPr>
        <p:txBody>
          <a:bodyPr wrap="square" lIns="121920" tIns="60960" rIns="121920" bIns="60960" rtlCol="0" anchor="ctr" anchorCtr="0">
            <a:normAutofit/>
          </a:bodyPr>
          <a:p>
            <a:pPr marL="0" lvl="0" indent="0" algn="l">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sym typeface="+mn-ea"/>
              </a:rPr>
              <a:t>基于朴素贝叶斯的情感分析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sym typeface="+mn-ea"/>
            </a:endParaRPr>
          </a:p>
        </p:txBody>
      </p:sp>
      <p:sp>
        <p:nvSpPr>
          <p:cNvPr id="39" name="椭圆 38"/>
          <p:cNvSpPr/>
          <p:nvPr>
            <p:custDataLst>
              <p:tags r:id="rId12"/>
            </p:custDataLst>
          </p:nvPr>
        </p:nvSpPr>
        <p:spPr>
          <a:xfrm>
            <a:off x="7750184" y="4664621"/>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40" name="文本框 39"/>
          <p:cNvSpPr txBox="1"/>
          <p:nvPr>
            <p:custDataLst>
              <p:tags r:id="rId13"/>
            </p:custDataLst>
          </p:nvPr>
        </p:nvSpPr>
        <p:spPr>
          <a:xfrm>
            <a:off x="7752688" y="4664621"/>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3</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41" name="文本框 40"/>
          <p:cNvSpPr txBox="1"/>
          <p:nvPr>
            <p:custDataLst>
              <p:tags r:id="rId14"/>
            </p:custDataLst>
          </p:nvPr>
        </p:nvSpPr>
        <p:spPr>
          <a:xfrm>
            <a:off x="8461375" y="4426585"/>
            <a:ext cx="3785235" cy="881380"/>
          </a:xfrm>
          <a:prstGeom prst="rect">
            <a:avLst/>
          </a:prstGeom>
          <a:noFill/>
        </p:spPr>
        <p:txBody>
          <a:bodyPr wrap="square" lIns="121920" tIns="60960" rIns="121920" bIns="60960" rtlCol="0" anchor="ctr" anchorCtr="0">
            <a:normAutofit/>
          </a:bodyPr>
          <a:p>
            <a:pPr marL="0" lvl="0" indent="0" algn="l">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基于Textblob的情感分析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48" name="椭圆 47"/>
          <p:cNvSpPr/>
          <p:nvPr>
            <p:custDataLst>
              <p:tags r:id="rId15"/>
            </p:custDataLst>
          </p:nvPr>
        </p:nvSpPr>
        <p:spPr>
          <a:xfrm>
            <a:off x="4000908" y="2116416"/>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0" name="文本框 49"/>
          <p:cNvSpPr txBox="1"/>
          <p:nvPr>
            <p:custDataLst>
              <p:tags r:id="rId16"/>
            </p:custDataLst>
          </p:nvPr>
        </p:nvSpPr>
        <p:spPr>
          <a:xfrm>
            <a:off x="4004247" y="2116416"/>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1</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2" name="文本框 51"/>
          <p:cNvSpPr txBox="1"/>
          <p:nvPr>
            <p:custDataLst>
              <p:tags r:id="rId17"/>
            </p:custDataLst>
          </p:nvPr>
        </p:nvSpPr>
        <p:spPr>
          <a:xfrm>
            <a:off x="1459380" y="1878539"/>
            <a:ext cx="2271100" cy="881397"/>
          </a:xfrm>
          <a:prstGeom prst="rect">
            <a:avLst/>
          </a:prstGeom>
          <a:noFill/>
        </p:spPr>
        <p:txBody>
          <a:bodyPr wrap="square" lIns="121920" tIns="60960" rIns="121920" bIns="60960" rtlCol="0" anchor="ctr" anchorCtr="0">
            <a:normAutofit/>
          </a:bodyPr>
          <a:p>
            <a:pPr marL="0" lvl="0" indent="0" algn="r">
              <a:lnSpc>
                <a:spcPct val="100000"/>
              </a:lnSpc>
              <a:spcBef>
                <a:spcPts val="0"/>
              </a:spcBef>
              <a:spcAft>
                <a:spcPts val="800"/>
              </a:spcAft>
              <a:buSzPct val="100000"/>
              <a:buNone/>
            </a:pPr>
            <a:r>
              <a:rPr lang="zh-CN" altLang="en-US" sz="2000" b="1" spc="160" dirty="0">
                <a:solidFill>
                  <a:schemeClr val="tx1">
                    <a:lumMod val="85000"/>
                    <a:lumOff val="15000"/>
                  </a:schemeClr>
                </a:solidFill>
                <a:latin typeface="方正清刻本悦宋简体" panose="02000000000000000000" charset="-122"/>
                <a:ea typeface="方正清刻本悦宋简体" panose="02000000000000000000" charset="-122"/>
              </a:rPr>
              <a:t>课程项目特点</a:t>
            </a:r>
            <a:endParaRPr lang="zh-CN" altLang="en-US" sz="2000" b="1" spc="160" dirty="0">
              <a:solidFill>
                <a:schemeClr val="tx1">
                  <a:lumMod val="85000"/>
                  <a:lumOff val="15000"/>
                </a:schemeClr>
              </a:solidFill>
              <a:latin typeface="方正清刻本悦宋简体" panose="02000000000000000000" charset="-122"/>
              <a:ea typeface="方正清刻本悦宋简体" panose="02000000000000000000" charset="-122"/>
            </a:endParaRPr>
          </a:p>
        </p:txBody>
      </p:sp>
      <p:sp>
        <p:nvSpPr>
          <p:cNvPr id="55" name="椭圆 54"/>
          <p:cNvSpPr/>
          <p:nvPr>
            <p:custDataLst>
              <p:tags r:id="rId18"/>
            </p:custDataLst>
          </p:nvPr>
        </p:nvSpPr>
        <p:spPr>
          <a:xfrm>
            <a:off x="4000908" y="3683066"/>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8" name="文本框 57"/>
          <p:cNvSpPr txBox="1"/>
          <p:nvPr>
            <p:custDataLst>
              <p:tags r:id="rId19"/>
            </p:custDataLst>
          </p:nvPr>
        </p:nvSpPr>
        <p:spPr>
          <a:xfrm>
            <a:off x="4004247" y="3683066"/>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5</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0" name="文本框 59"/>
          <p:cNvSpPr txBox="1"/>
          <p:nvPr>
            <p:custDataLst>
              <p:tags r:id="rId20"/>
            </p:custDataLst>
          </p:nvPr>
        </p:nvSpPr>
        <p:spPr>
          <a:xfrm>
            <a:off x="-19685" y="3444875"/>
            <a:ext cx="3750310" cy="881380"/>
          </a:xfrm>
          <a:prstGeom prst="rect">
            <a:avLst/>
          </a:prstGeom>
          <a:noFill/>
        </p:spPr>
        <p:txBody>
          <a:bodyPr wrap="square" lIns="121920" tIns="60960" rIns="121920" bIns="60960" rtlCol="0" anchor="ctr" anchorCtr="0">
            <a:normAutofit/>
          </a:bodyPr>
          <a:p>
            <a:pPr marL="0" lvl="0" indent="0" algn="r">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基于HOWNET词典的情感分析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62" name="椭圆 61"/>
          <p:cNvSpPr/>
          <p:nvPr>
            <p:custDataLst>
              <p:tags r:id="rId21"/>
            </p:custDataLst>
          </p:nvPr>
        </p:nvSpPr>
        <p:spPr>
          <a:xfrm>
            <a:off x="4000908" y="5250550"/>
            <a:ext cx="429848" cy="429848"/>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3" name="文本框 62"/>
          <p:cNvSpPr txBox="1"/>
          <p:nvPr>
            <p:custDataLst>
              <p:tags r:id="rId22"/>
            </p:custDataLst>
          </p:nvPr>
        </p:nvSpPr>
        <p:spPr>
          <a:xfrm>
            <a:off x="4004247" y="5250550"/>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4</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4" name="文本框 63"/>
          <p:cNvSpPr txBox="1"/>
          <p:nvPr>
            <p:custDataLst>
              <p:tags r:id="rId23"/>
            </p:custDataLst>
          </p:nvPr>
        </p:nvSpPr>
        <p:spPr>
          <a:xfrm>
            <a:off x="-19685" y="5012690"/>
            <a:ext cx="3750310" cy="881380"/>
          </a:xfrm>
          <a:prstGeom prst="rect">
            <a:avLst/>
          </a:prstGeom>
          <a:noFill/>
        </p:spPr>
        <p:txBody>
          <a:bodyPr wrap="square" lIns="121920" tIns="60960" rIns="121920" bIns="60960" rtlCol="0" anchor="ctr" anchorCtr="0">
            <a:normAutofit/>
          </a:bodyPr>
          <a:p>
            <a:pPr marL="0" lvl="0" indent="0" algn="r">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基于NRC词典的情感分析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cxnSp>
        <p:nvCxnSpPr>
          <p:cNvPr id="2" name="直接连接符 1"/>
          <p:cNvCxnSpPr/>
          <p:nvPr/>
        </p:nvCxnSpPr>
        <p:spPr>
          <a:xfrm>
            <a:off x="3919220" y="1649094"/>
            <a:ext cx="2540" cy="4536000"/>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spTree>
    <p:custDataLst>
      <p:tags r:id="rId2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
          <p:cNvSpPr txBox="1"/>
          <p:nvPr/>
        </p:nvSpPr>
        <p:spPr>
          <a:xfrm>
            <a:off x="1825625" y="955675"/>
            <a:ext cx="472440" cy="3046095"/>
          </a:xfrm>
          <a:prstGeom prst="rect">
            <a:avLst/>
          </a:prstGeom>
          <a:noFill/>
          <a:ln w="9525">
            <a:noFill/>
          </a:ln>
        </p:spPr>
        <p:txBody>
          <a:bodyPr wrap="square" anchor="t">
            <a:spAutoFit/>
          </a:bodyPr>
          <a:lstStyle/>
          <a:p>
            <a:pPr>
              <a:spcBef>
                <a:spcPct val="50000"/>
              </a:spcBef>
            </a:pPr>
            <a:r>
              <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rPr>
              <a:t>朴素贝叶斯分类器</a:t>
            </a:r>
            <a:endParaRPr lang="zh-CN" altLang="en-US" sz="2400" b="1" dirty="0">
              <a:solidFill>
                <a:srgbClr val="3366CC"/>
              </a:solidFill>
              <a:latin typeface="方正清刻本悦宋简体" panose="02000000000000000000" charset="-122"/>
              <a:ea typeface="方正清刻本悦宋简体" panose="02000000000000000000" charset="-122"/>
              <a:cs typeface="微软雅黑" panose="020B0503020204020204" pitchFamily="34" charset="-122"/>
              <a:sym typeface="+mn-ea"/>
            </a:endParaRPr>
          </a:p>
        </p:txBody>
      </p:sp>
      <p:sp>
        <p:nvSpPr>
          <p:cNvPr id="8" name="标题 7"/>
          <p:cNvSpPr>
            <a:spLocks noGrp="1"/>
          </p:cNvSpPr>
          <p:nvPr>
            <p:ph type="title"/>
          </p:nvPr>
        </p:nvSpPr>
        <p:spPr>
          <a:xfrm>
            <a:off x="584901" y="142854"/>
            <a:ext cx="11379200" cy="628650"/>
          </a:xfrm>
        </p:spPr>
        <p:txBody>
          <a:bodyPr>
            <a:normAutofit fontScale="90000"/>
          </a:bodyPr>
          <a:lstStyle/>
          <a:p>
            <a:pPr algn="ctr"/>
            <a:r>
              <a:rPr lang="zh-CN" altLang="en-US" dirty="0">
                <a:effectLst>
                  <a:outerShdw blurRad="38100" dist="38100" dir="2700000" algn="tl">
                    <a:srgbClr val="C0C0C0"/>
                  </a:outerShdw>
                </a:effectLst>
                <a:latin typeface="方正清刻本悦宋简体" panose="02000000000000000000" charset="-122"/>
                <a:ea typeface="方正清刻本悦宋简体" panose="02000000000000000000" charset="-122"/>
                <a:cs typeface="方正清刻本悦宋简体" panose="02000000000000000000" charset="-122"/>
                <a:sym typeface="+mn-ea"/>
              </a:rPr>
              <a:t> 基于朴素贝叶斯的情感分析</a:t>
            </a:r>
            <a:endParaRPr lang="zh-CN" altLang="en-US" dirty="0">
              <a:effectLst>
                <a:outerShdw blurRad="38100" dist="38100" dir="2700000" algn="tl">
                  <a:srgbClr val="C0C0C0"/>
                </a:outerShdw>
              </a:effectLst>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sp>
        <p:nvSpPr>
          <p:cNvPr id="12" name="TextBox 6"/>
          <p:cNvSpPr txBox="1"/>
          <p:nvPr/>
        </p:nvSpPr>
        <p:spPr>
          <a:xfrm>
            <a:off x="2637155" y="1014096"/>
            <a:ext cx="6367508" cy="461665"/>
          </a:xfrm>
          <a:prstGeom prst="rect">
            <a:avLst/>
          </a:prstGeom>
          <a:noFill/>
        </p:spPr>
        <p:txBody>
          <a:bodyPr wrap="square" rtlCol="0">
            <a:spAutoFit/>
          </a:bodyPr>
          <a:lstStyle/>
          <a:p>
            <a:r>
              <a:rPr lang="en-US" altLang="zh-CN"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  1. </a:t>
            </a:r>
            <a:r>
              <a:rPr lang="zh-CN" altLang="en-US"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朴素贝叶斯分类的含义</a:t>
            </a:r>
            <a:endParaRPr lang="en-US" altLang="zh-CN" sz="2400" u="sng"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5" name="矩形 4"/>
          <p:cNvSpPr/>
          <p:nvPr/>
        </p:nvSpPr>
        <p:spPr>
          <a:xfrm>
            <a:off x="2850383" y="1619476"/>
            <a:ext cx="361741" cy="269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7" name="矩形 6"/>
          <p:cNvSpPr/>
          <p:nvPr/>
        </p:nvSpPr>
        <p:spPr>
          <a:xfrm>
            <a:off x="2538095" y="1475740"/>
            <a:ext cx="8367395" cy="175323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贝叶斯公式估计后验概率困难在于，类条件概率是所有属性上的联合概率，难以从有限的样本之间估计而得。</a:t>
            </a:r>
            <a:r>
              <a:rPr lang="zh-CN" altLang="en-US"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朴素（</a:t>
            </a:r>
            <a:r>
              <a:rPr lang="en-US" altLang="zh-CN"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Naive</a:t>
            </a:r>
            <a:r>
              <a:rPr lang="zh-CN" altLang="en-US"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贝叶斯推断是在贝叶斯推断的基础上，对</a:t>
            </a:r>
            <a:r>
              <a:rPr lang="zh-CN" altLang="en-US"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条件概率分布做了条件独立性的假设</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。即，假设每个属性独立地对分类结果发生影响：</a:t>
            </a:r>
            <a:endParaRPr lang="en-US" altLang="zh-CN" dirty="0">
              <a:latin typeface="方正清刻本悦宋简体" panose="02000000000000000000" charset="-122"/>
              <a:ea typeface="方正清刻本悦宋简体" panose="02000000000000000000" charset="-122"/>
              <a:cs typeface="方正清刻本悦宋简体" panose="02000000000000000000" charset="-122"/>
            </a:endParaRPr>
          </a:p>
        </p:txBody>
      </p:sp>
      <p:graphicFrame>
        <p:nvGraphicFramePr>
          <p:cNvPr id="16" name="对象 15"/>
          <p:cNvGraphicFramePr/>
          <p:nvPr/>
        </p:nvGraphicFramePr>
        <p:xfrm>
          <a:off x="4172027" y="3246905"/>
          <a:ext cx="4204949" cy="638517"/>
        </p:xfrm>
        <a:graphic>
          <a:graphicData uri="http://schemas.openxmlformats.org/presentationml/2006/ole">
            <mc:AlternateContent xmlns:mc="http://schemas.openxmlformats.org/markup-compatibility/2006">
              <mc:Choice xmlns:v="urn:schemas-microsoft-com:vml" Requires="v">
                <p:oleObj spid="_x0000_s1044" name="" r:id="rId1" imgW="2565400" imgH="431800" progId="Equation.KSEE3">
                  <p:embed/>
                </p:oleObj>
              </mc:Choice>
              <mc:Fallback>
                <p:oleObj name="" r:id="rId1" imgW="2565400" imgH="431800" progId="Equation.KSEE3">
                  <p:embed/>
                  <p:pic>
                    <p:nvPicPr>
                      <p:cNvPr id="0" name="对象 15"/>
                      <p:cNvPicPr/>
                      <p:nvPr/>
                    </p:nvPicPr>
                    <p:blipFill>
                      <a:blip r:embed="rId2"/>
                      <a:stretch>
                        <a:fillRect/>
                      </a:stretch>
                    </p:blipFill>
                    <p:spPr>
                      <a:xfrm>
                        <a:off x="4172027" y="3246905"/>
                        <a:ext cx="4204949" cy="638517"/>
                      </a:xfrm>
                      <a:prstGeom prst="rect">
                        <a:avLst/>
                      </a:prstGeom>
                    </p:spPr>
                  </p:pic>
                </p:oleObj>
              </mc:Fallback>
            </mc:AlternateContent>
          </a:graphicData>
        </a:graphic>
      </p:graphicFrame>
      <p:sp>
        <p:nvSpPr>
          <p:cNvPr id="17" name="文本框 16"/>
          <p:cNvSpPr txBox="1"/>
          <p:nvPr/>
        </p:nvSpPr>
        <p:spPr>
          <a:xfrm>
            <a:off x="2850383" y="3885421"/>
            <a:ext cx="2031325" cy="369332"/>
          </a:xfrm>
          <a:prstGeom prst="rect">
            <a:avLst/>
          </a:prstGeom>
          <a:noFill/>
        </p:spPr>
        <p:txBody>
          <a:bodyPr wrap="none" rtlCol="0">
            <a:spAutoFit/>
          </a:bodyPr>
          <a:lstStyle/>
          <a:p>
            <a:r>
              <a:rPr lang="zh-CN" altLang="en-US" dirty="0">
                <a:latin typeface="方正清刻本悦宋简体" panose="02000000000000000000" charset="-122"/>
                <a:ea typeface="方正清刻本悦宋简体" panose="02000000000000000000" charset="-122"/>
              </a:rPr>
              <a:t>贝叶斯判定准则：</a:t>
            </a:r>
            <a:endParaRPr lang="zh-CN" altLang="en-US" dirty="0">
              <a:latin typeface="方正清刻本悦宋简体" panose="02000000000000000000" charset="-122"/>
              <a:ea typeface="方正清刻本悦宋简体" panose="02000000000000000000" charset="-122"/>
            </a:endParaRPr>
          </a:p>
        </p:txBody>
      </p:sp>
      <p:graphicFrame>
        <p:nvGraphicFramePr>
          <p:cNvPr id="18" name="对象 17">
            <a:hlinkClick r:id="" action="ppaction://ole?verb=0"/>
          </p:cNvPr>
          <p:cNvGraphicFramePr>
            <a:graphicFrameLocks noChangeAspect="1"/>
          </p:cNvGraphicFramePr>
          <p:nvPr/>
        </p:nvGraphicFramePr>
        <p:xfrm>
          <a:off x="4172027" y="4363869"/>
          <a:ext cx="3365977" cy="702021"/>
        </p:xfrm>
        <a:graphic>
          <a:graphicData uri="http://schemas.openxmlformats.org/presentationml/2006/ole">
            <mc:AlternateContent xmlns:mc="http://schemas.openxmlformats.org/markup-compatibility/2006">
              <mc:Choice xmlns:v="urn:schemas-microsoft-com:vml" Requires="v">
                <p:oleObj spid="_x0000_s1045" name="" r:id="rId3" imgW="2070100" imgH="431800" progId="Equation.KSEE3">
                  <p:embed/>
                </p:oleObj>
              </mc:Choice>
              <mc:Fallback>
                <p:oleObj name="" r:id="rId3" imgW="2070100" imgH="431800" progId="Equation.KSEE3">
                  <p:embed/>
                  <p:pic>
                    <p:nvPicPr>
                      <p:cNvPr id="0" name="对象 17">
                        <a:hlinkClick r:id="" action="ppaction://ole?verb=0"/>
                      </p:cNvPr>
                      <p:cNvPicPr/>
                      <p:nvPr/>
                    </p:nvPicPr>
                    <p:blipFill>
                      <a:blip r:embed="rId4"/>
                      <a:stretch>
                        <a:fillRect/>
                      </a:stretch>
                    </p:blipFill>
                    <p:spPr>
                      <a:xfrm>
                        <a:off x="4172027" y="4363869"/>
                        <a:ext cx="3365977" cy="702021"/>
                      </a:xfrm>
                      <a:prstGeom prst="rect">
                        <a:avLst/>
                      </a:prstGeom>
                    </p:spPr>
                  </p:pic>
                </p:oleObj>
              </mc:Fallback>
            </mc:AlternateContent>
          </a:graphicData>
        </a:graphic>
      </p:graphicFrame>
      <p:sp>
        <p:nvSpPr>
          <p:cNvPr id="19" name="文本框 18"/>
          <p:cNvSpPr txBox="1"/>
          <p:nvPr/>
        </p:nvSpPr>
        <p:spPr>
          <a:xfrm>
            <a:off x="2537838" y="5238525"/>
            <a:ext cx="7627745" cy="922020"/>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Ø"/>
            </a:pP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朴素贝叶斯分类器的训练过程就是基于训练集</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sym typeface="+mn-ea"/>
              </a:rPr>
              <a:t>D</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来估计类先验概率</a:t>
            </a:r>
            <a:r>
              <a:rPr lang="en-US" altLang="zh-CN" i="1" dirty="0">
                <a:latin typeface="方正清刻本悦宋简体" panose="02000000000000000000" charset="-122"/>
                <a:ea typeface="方正清刻本悦宋简体" panose="02000000000000000000" charset="-122"/>
                <a:cs typeface="方正清刻本悦宋简体" panose="02000000000000000000" charset="-122"/>
                <a:sym typeface="+mn-ea"/>
              </a:rPr>
              <a:t>P</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sym typeface="+mn-ea"/>
              </a:rPr>
              <a:t>(c)</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，并为每个属性估计类条件概率。</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rot="885390">
            <a:off x="896694" y="1467754"/>
            <a:ext cx="1179156" cy="1403757"/>
          </a:xfrm>
          <a:prstGeom prst="rect">
            <a:avLst/>
          </a:prstGeom>
          <a:noFill/>
          <a:ln w="19050">
            <a:solidFill>
              <a:schemeClr val="accent1">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30000"/>
              </a:lnSpc>
            </a:pPr>
            <a:endParaRPr lang="zh-CN" altLang="en-US" dirty="0" err="1">
              <a:solidFill>
                <a:schemeClr val="bg1"/>
              </a:solidFill>
              <a:latin typeface="方正清刻本悦宋简体" panose="02000000000000000000" charset="-122"/>
              <a:ea typeface="方正清刻本悦宋简体" panose="02000000000000000000" charset="-122"/>
            </a:endParaRPr>
          </a:p>
        </p:txBody>
      </p:sp>
      <p:sp>
        <p:nvSpPr>
          <p:cNvPr id="15" name="矩形 14"/>
          <p:cNvSpPr/>
          <p:nvPr>
            <p:custDataLst>
              <p:tags r:id="rId2"/>
            </p:custDataLst>
          </p:nvPr>
        </p:nvSpPr>
        <p:spPr>
          <a:xfrm>
            <a:off x="891453" y="1470244"/>
            <a:ext cx="1179156" cy="1403757"/>
          </a:xfrm>
          <a:prstGeom prst="rect">
            <a:avLst/>
          </a:prstGeom>
          <a:solidFill>
            <a:schemeClr val="accent1">
              <a:lumMod val="60000"/>
              <a:lumOff val="40000"/>
            </a:schemeClr>
          </a:solidFill>
        </p:spPr>
        <p:txBody>
          <a:bodyPr rot="0" spcFirstLastPara="0" vertOverflow="overflow" horzOverflow="overflow" vert="horz" wrap="square" lIns="0" tIns="0" rIns="0" bIns="0" numCol="1" spcCol="0" rtlCol="0" fromWordArt="0" anchor="ctr" anchorCtr="0" forceAA="0" compatLnSpc="1">
            <a:noAutofit/>
          </a:bodyPr>
          <a:p>
            <a:pPr algn="ctr">
              <a:lnSpc>
                <a:spcPct val="130000"/>
              </a:lnSpc>
            </a:pPr>
            <a:endParaRPr lang="en-US" altLang="zh-CN" dirty="0">
              <a:solidFill>
                <a:schemeClr val="bg1"/>
              </a:solidFill>
              <a:latin typeface="方正清刻本悦宋简体" panose="02000000000000000000" charset="-122"/>
              <a:ea typeface="方正清刻本悦宋简体" panose="02000000000000000000" charset="-122"/>
              <a:cs typeface="+mj-cs"/>
            </a:endParaRPr>
          </a:p>
        </p:txBody>
      </p:sp>
      <p:sp>
        <p:nvSpPr>
          <p:cNvPr id="12" name="文本框 11"/>
          <p:cNvSpPr txBox="1"/>
          <p:nvPr>
            <p:custDataLst>
              <p:tags r:id="rId3"/>
            </p:custDataLst>
          </p:nvPr>
        </p:nvSpPr>
        <p:spPr>
          <a:xfrm>
            <a:off x="1040138" y="1773485"/>
            <a:ext cx="892108" cy="797327"/>
          </a:xfrm>
          <a:prstGeom prst="rect">
            <a:avLst/>
          </a:prstGeom>
          <a:noFill/>
        </p:spPr>
        <p:txBody>
          <a:bodyPr wrap="none" rtlCol="0">
            <a:normAutofit/>
          </a:bodyPr>
          <a:p>
            <a:pPr marL="0">
              <a:lnSpc>
                <a:spcPct val="100000"/>
              </a:lnSpc>
              <a:spcBef>
                <a:spcPts val="0"/>
              </a:spcBef>
              <a:spcAft>
                <a:spcPts val="800"/>
              </a:spcAft>
            </a:pPr>
            <a:r>
              <a:rPr lang="en-US" altLang="zh-CN" sz="4600" b="1" spc="400" dirty="0">
                <a:solidFill>
                  <a:schemeClr val="bg1"/>
                </a:solidFill>
                <a:latin typeface="方正清刻本悦宋简体" panose="02000000000000000000" charset="-122"/>
                <a:ea typeface="方正清刻本悦宋简体" panose="02000000000000000000" charset="-122"/>
              </a:rPr>
              <a:t>01</a:t>
            </a:r>
            <a:endParaRPr lang="en-US" altLang="zh-CN" sz="4600" b="1" spc="400" dirty="0">
              <a:solidFill>
                <a:schemeClr val="bg1"/>
              </a:solidFill>
              <a:latin typeface="方正清刻本悦宋简体" panose="02000000000000000000" charset="-122"/>
              <a:ea typeface="方正清刻本悦宋简体" panose="02000000000000000000" charset="-122"/>
            </a:endParaRPr>
          </a:p>
        </p:txBody>
      </p:sp>
      <p:sp>
        <p:nvSpPr>
          <p:cNvPr id="9" name="矩形 1"/>
          <p:cNvSpPr>
            <a:spLocks noChangeArrowheads="1"/>
          </p:cNvSpPr>
          <p:nvPr>
            <p:custDataLst>
              <p:tags r:id="rId4"/>
            </p:custDataLst>
          </p:nvPr>
        </p:nvSpPr>
        <p:spPr bwMode="auto">
          <a:xfrm>
            <a:off x="2270471" y="1397983"/>
            <a:ext cx="3544442" cy="154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p>
            <a:pPr marL="0" lvl="0" indent="0" algn="l">
              <a:lnSpc>
                <a:spcPct val="100000"/>
              </a:lnSpc>
              <a:spcBef>
                <a:spcPts val="0"/>
              </a:spcBef>
              <a:spcAft>
                <a:spcPts val="800"/>
              </a:spcAft>
              <a:buSzPct val="100000"/>
              <a:buNone/>
            </a:pPr>
            <a:r>
              <a:rPr lang="zh-CN" altLang="en-US" sz="4000" u="sng" spc="320" dirty="0">
                <a:solidFill>
                  <a:schemeClr val="tx1">
                    <a:lumMod val="75000"/>
                  </a:schemeClr>
                </a:solidFill>
                <a:latin typeface="方正清刻本悦宋简体" panose="02000000000000000000" charset="-122"/>
                <a:ea typeface="方正清刻本悦宋简体" panose="02000000000000000000" charset="-122"/>
                <a:cs typeface="微软雅黑" panose="020B0503020204020204" pitchFamily="34" charset="-122"/>
              </a:rPr>
              <a:t>构造词语列表</a:t>
            </a:r>
            <a:endParaRPr lang="zh-CN" altLang="en-US" sz="4000" u="sng" spc="320" dirty="0">
              <a:solidFill>
                <a:schemeClr val="tx1">
                  <a:lumMod val="75000"/>
                </a:schemeClr>
              </a:solidFill>
              <a:latin typeface="方正清刻本悦宋简体" panose="02000000000000000000" charset="-122"/>
              <a:ea typeface="方正清刻本悦宋简体" panose="02000000000000000000" charset="-122"/>
              <a:cs typeface="微软雅黑" panose="020B0503020204020204" pitchFamily="34" charset="-122"/>
            </a:endParaRPr>
          </a:p>
        </p:txBody>
      </p:sp>
      <p:sp>
        <p:nvSpPr>
          <p:cNvPr id="10" name="矩形 9"/>
          <p:cNvSpPr/>
          <p:nvPr>
            <p:custDataLst>
              <p:tags r:id="rId5"/>
            </p:custDataLst>
          </p:nvPr>
        </p:nvSpPr>
        <p:spPr>
          <a:xfrm rot="885390">
            <a:off x="896694" y="3980961"/>
            <a:ext cx="1179156" cy="1403757"/>
          </a:xfrm>
          <a:prstGeom prst="rect">
            <a:avLst/>
          </a:prstGeom>
          <a:noFill/>
          <a:ln w="19050">
            <a:solidFill>
              <a:schemeClr val="accent5">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30000"/>
              </a:lnSpc>
            </a:pPr>
            <a:endParaRPr lang="zh-CN" altLang="en-US" dirty="0" err="1">
              <a:solidFill>
                <a:schemeClr val="bg1"/>
              </a:solidFill>
              <a:latin typeface="方正清刻本悦宋简体" panose="02000000000000000000" charset="-122"/>
              <a:ea typeface="方正清刻本悦宋简体" panose="02000000000000000000" charset="-122"/>
            </a:endParaRPr>
          </a:p>
        </p:txBody>
      </p:sp>
      <p:sp>
        <p:nvSpPr>
          <p:cNvPr id="11" name="矩形 10"/>
          <p:cNvSpPr/>
          <p:nvPr>
            <p:custDataLst>
              <p:tags r:id="rId6"/>
            </p:custDataLst>
          </p:nvPr>
        </p:nvSpPr>
        <p:spPr>
          <a:xfrm>
            <a:off x="891453" y="3983449"/>
            <a:ext cx="1179156" cy="1403757"/>
          </a:xfrm>
          <a:prstGeom prst="rect">
            <a:avLst/>
          </a:prstGeom>
          <a:solidFill>
            <a:schemeClr val="accent5">
              <a:lumMod val="60000"/>
              <a:lumOff val="40000"/>
            </a:schemeClr>
          </a:solidFill>
        </p:spPr>
        <p:txBody>
          <a:bodyPr rot="0" spcFirstLastPara="0" vertOverflow="overflow" horzOverflow="overflow" vert="horz" wrap="square" lIns="0" tIns="0" rIns="0" bIns="0" numCol="1" spcCol="0" rtlCol="0" fromWordArt="0" anchor="ctr" anchorCtr="0" forceAA="0" compatLnSpc="1">
            <a:noAutofit/>
          </a:bodyPr>
          <a:p>
            <a:pPr algn="ctr">
              <a:lnSpc>
                <a:spcPct val="130000"/>
              </a:lnSpc>
            </a:pPr>
            <a:endParaRPr lang="en-US" altLang="zh-CN" dirty="0">
              <a:solidFill>
                <a:schemeClr val="bg1"/>
              </a:solidFill>
              <a:latin typeface="方正清刻本悦宋简体" panose="02000000000000000000" charset="-122"/>
              <a:ea typeface="方正清刻本悦宋简体" panose="02000000000000000000" charset="-122"/>
              <a:cs typeface="+mj-cs"/>
            </a:endParaRPr>
          </a:p>
        </p:txBody>
      </p:sp>
      <p:sp>
        <p:nvSpPr>
          <p:cNvPr id="16" name="文本框 15"/>
          <p:cNvSpPr txBox="1"/>
          <p:nvPr>
            <p:custDataLst>
              <p:tags r:id="rId7"/>
            </p:custDataLst>
          </p:nvPr>
        </p:nvSpPr>
        <p:spPr>
          <a:xfrm>
            <a:off x="1040138" y="4286057"/>
            <a:ext cx="892108" cy="797327"/>
          </a:xfrm>
          <a:prstGeom prst="rect">
            <a:avLst/>
          </a:prstGeom>
          <a:noFill/>
        </p:spPr>
        <p:txBody>
          <a:bodyPr wrap="none" rtlCol="0">
            <a:normAutofit/>
          </a:bodyPr>
          <a:p>
            <a:pPr marL="0" algn="l">
              <a:lnSpc>
                <a:spcPct val="100000"/>
              </a:lnSpc>
              <a:spcBef>
                <a:spcPts val="0"/>
              </a:spcBef>
              <a:spcAft>
                <a:spcPts val="800"/>
              </a:spcAft>
              <a:buClrTx/>
              <a:buSzTx/>
              <a:buFontTx/>
            </a:pPr>
            <a:r>
              <a:rPr lang="en-US" altLang="zh-CN" sz="4600" b="1" spc="400" dirty="0">
                <a:solidFill>
                  <a:schemeClr val="bg1"/>
                </a:solidFill>
                <a:latin typeface="方正清刻本悦宋简体" panose="02000000000000000000" charset="-122"/>
                <a:ea typeface="方正清刻本悦宋简体" panose="02000000000000000000" charset="-122"/>
              </a:rPr>
              <a:t>02</a:t>
            </a:r>
            <a:endParaRPr lang="en-US" altLang="zh-CN" sz="4600" b="1" spc="400" dirty="0">
              <a:solidFill>
                <a:schemeClr val="bg1"/>
              </a:solidFill>
              <a:latin typeface="方正清刻本悦宋简体" panose="02000000000000000000" charset="-122"/>
              <a:ea typeface="方正清刻本悦宋简体" panose="02000000000000000000" charset="-122"/>
            </a:endParaRPr>
          </a:p>
        </p:txBody>
      </p:sp>
      <p:sp>
        <p:nvSpPr>
          <p:cNvPr id="17" name="矩形 1"/>
          <p:cNvSpPr>
            <a:spLocks noChangeArrowheads="1"/>
          </p:cNvSpPr>
          <p:nvPr>
            <p:custDataLst>
              <p:tags r:id="rId8"/>
            </p:custDataLst>
          </p:nvPr>
        </p:nvSpPr>
        <p:spPr bwMode="auto">
          <a:xfrm>
            <a:off x="2270471" y="3911190"/>
            <a:ext cx="3544442" cy="154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p>
            <a:pPr marL="0" lvl="0" indent="0" algn="l">
              <a:lnSpc>
                <a:spcPct val="100000"/>
              </a:lnSpc>
              <a:spcBef>
                <a:spcPts val="0"/>
              </a:spcBef>
              <a:spcAft>
                <a:spcPts val="800"/>
              </a:spcAft>
              <a:buSzPct val="100000"/>
              <a:buNone/>
            </a:pPr>
            <a:r>
              <a:rPr lang="zh-CN" altLang="en-US" sz="4000" u="sng" spc="480" dirty="0">
                <a:solidFill>
                  <a:schemeClr val="tx1">
                    <a:lumMod val="75000"/>
                  </a:schemeClr>
                </a:solidFill>
                <a:latin typeface="方正清刻本悦宋简体" panose="02000000000000000000" charset="-122"/>
                <a:ea typeface="方正清刻本悦宋简体" panose="02000000000000000000" charset="-122"/>
                <a:cs typeface="微软雅黑" panose="020B0503020204020204" pitchFamily="34" charset="-122"/>
              </a:rPr>
              <a:t>测试数据</a:t>
            </a:r>
            <a:endParaRPr lang="zh-CN" altLang="en-US" sz="4000" u="sng" spc="480" dirty="0">
              <a:solidFill>
                <a:schemeClr val="tx1">
                  <a:lumMod val="75000"/>
                </a:schemeClr>
              </a:solidFill>
              <a:latin typeface="方正清刻本悦宋简体" panose="02000000000000000000" charset="-122"/>
              <a:ea typeface="方正清刻本悦宋简体" panose="02000000000000000000" charset="-122"/>
              <a:cs typeface="微软雅黑" panose="020B0503020204020204" pitchFamily="34" charset="-122"/>
            </a:endParaRPr>
          </a:p>
        </p:txBody>
      </p:sp>
      <p:pic>
        <p:nvPicPr>
          <p:cNvPr id="4" name="图片 3"/>
          <p:cNvPicPr>
            <a:picLocks noChangeAspect="1"/>
          </p:cNvPicPr>
          <p:nvPr>
            <p:custDataLst>
              <p:tags r:id="rId9"/>
            </p:custDataLst>
          </p:nvPr>
        </p:nvPicPr>
        <p:blipFill rotWithShape="1">
          <a:blip r:embed="rId10"/>
          <a:srcRect/>
          <a:stretch>
            <a:fillRect/>
          </a:stretch>
        </p:blipFill>
        <p:spPr>
          <a:xfrm>
            <a:off x="6705602" y="4114788"/>
            <a:ext cx="4772025" cy="2133613"/>
          </a:xfrm>
          <a:custGeom>
            <a:avLst/>
            <a:gdLst/>
            <a:ahLst/>
            <a:cxnLst>
              <a:cxn ang="3">
                <a:pos x="hc" y="t"/>
              </a:cxn>
              <a:cxn ang="cd2">
                <a:pos x="l" y="vc"/>
              </a:cxn>
              <a:cxn ang="cd4">
                <a:pos x="hc" y="b"/>
              </a:cxn>
              <a:cxn ang="0">
                <a:pos x="r" y="vc"/>
              </a:cxn>
            </a:cxnLst>
            <a:rect l="l" t="t" r="r" b="b"/>
            <a:pathLst>
              <a:path w="9360" h="3360">
                <a:moveTo>
                  <a:pt x="0" y="0"/>
                </a:moveTo>
                <a:lnTo>
                  <a:pt x="9360" y="0"/>
                </a:lnTo>
                <a:lnTo>
                  <a:pt x="9360" y="3360"/>
                </a:lnTo>
                <a:lnTo>
                  <a:pt x="0" y="3360"/>
                </a:lnTo>
                <a:lnTo>
                  <a:pt x="0" y="0"/>
                </a:lnTo>
                <a:close/>
              </a:path>
            </a:pathLst>
          </a:custGeom>
        </p:spPr>
      </p:pic>
      <p:pic>
        <p:nvPicPr>
          <p:cNvPr id="6" name="图片 5"/>
          <p:cNvPicPr>
            <a:picLocks noChangeAspect="1"/>
          </p:cNvPicPr>
          <p:nvPr>
            <p:custDataLst>
              <p:tags r:id="rId11"/>
            </p:custDataLst>
          </p:nvPr>
        </p:nvPicPr>
        <p:blipFill rotWithShape="1">
          <a:blip r:embed="rId12"/>
          <a:srcRect/>
          <a:stretch>
            <a:fillRect/>
          </a:stretch>
        </p:blipFill>
        <p:spPr>
          <a:xfrm>
            <a:off x="6881497" y="1676408"/>
            <a:ext cx="4420235" cy="2133613"/>
          </a:xfrm>
          <a:custGeom>
            <a:avLst/>
            <a:gdLst/>
            <a:ahLst/>
            <a:cxnLst>
              <a:cxn ang="3">
                <a:pos x="hc" y="t"/>
              </a:cxn>
              <a:cxn ang="cd2">
                <a:pos x="l" y="vc"/>
              </a:cxn>
              <a:cxn ang="cd4">
                <a:pos x="hc" y="b"/>
              </a:cxn>
              <a:cxn ang="0">
                <a:pos x="r" y="vc"/>
              </a:cxn>
            </a:cxnLst>
            <a:rect l="l" t="t" r="r" b="b"/>
            <a:pathLst>
              <a:path w="9360" h="3360">
                <a:moveTo>
                  <a:pt x="0" y="0"/>
                </a:moveTo>
                <a:lnTo>
                  <a:pt x="9360" y="0"/>
                </a:lnTo>
                <a:lnTo>
                  <a:pt x="9360" y="3360"/>
                </a:lnTo>
                <a:lnTo>
                  <a:pt x="0" y="3360"/>
                </a:lnTo>
                <a:lnTo>
                  <a:pt x="0" y="0"/>
                </a:lnTo>
                <a:close/>
              </a:path>
            </a:pathLst>
          </a:custGeom>
        </p:spPr>
      </p:pic>
      <p:sp>
        <p:nvSpPr>
          <p:cNvPr id="3" name="标题 2"/>
          <p:cNvSpPr>
            <a:spLocks noGrp="1"/>
          </p:cNvSpPr>
          <p:nvPr>
            <p:ph type="title"/>
          </p:nvPr>
        </p:nvSpPr>
        <p:spPr>
          <a:xfrm>
            <a:off x="584901" y="142854"/>
            <a:ext cx="11379200" cy="628650"/>
          </a:xfrm>
        </p:spPr>
        <p:txBody>
          <a:bodyPr>
            <a:normAutofit fontScale="90000"/>
          </a:bodyPr>
          <a:p>
            <a:pPr algn="ctr"/>
            <a:r>
              <a:rPr lang="zh-CN" altLang="en-US" dirty="0">
                <a:effectLst>
                  <a:outerShdw blurRad="38100" dist="38100" dir="2700000" algn="tl">
                    <a:srgbClr val="C0C0C0"/>
                  </a:outerShdw>
                </a:effectLst>
                <a:latin typeface="方正清刻本悦宋简体" panose="02000000000000000000" charset="-122"/>
                <a:ea typeface="方正清刻本悦宋简体" panose="02000000000000000000" charset="-122"/>
                <a:cs typeface="方正清刻本悦宋简体" panose="02000000000000000000" charset="-122"/>
                <a:sym typeface="+mn-ea"/>
              </a:rPr>
              <a:t> 基于朴素贝叶斯的情感分析</a:t>
            </a:r>
            <a:endParaRPr lang="zh-CN" altLang="en-US" dirty="0">
              <a:effectLst>
                <a:outerShdw blurRad="38100" dist="38100" dir="2700000" algn="tl">
                  <a:srgbClr val="C0C0C0"/>
                </a:outerShdw>
              </a:effectLst>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spTree>
    <p:custDataLst>
      <p:tags r:id="rId1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10197" y="248925"/>
            <a:ext cx="10972876" cy="609600"/>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zh-CN" altLang="en-US" sz="3200" b="1" spc="16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rPr>
              <a:t>Python语言程序设计</a:t>
            </a:r>
            <a:endParaRPr lang="zh-CN" altLang="en-US" sz="3200" b="1" spc="160" dirty="0">
              <a:solidFill>
                <a:schemeClr val="accent1"/>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59" name="图片 58"/>
          <p:cNvPicPr>
            <a:picLocks noChangeAspect="1"/>
          </p:cNvPicPr>
          <p:nvPr>
            <p:custDataLst>
              <p:tags r:id="rId2"/>
            </p:custDataLst>
          </p:nvPr>
        </p:nvPicPr>
        <p:blipFill>
          <a:blip r:embed="rId3"/>
          <a:stretch>
            <a:fillRect/>
          </a:stretch>
        </p:blipFill>
        <p:spPr>
          <a:xfrm>
            <a:off x="5228688" y="3018679"/>
            <a:ext cx="1735250" cy="1735250"/>
          </a:xfrm>
          <a:prstGeom prst="rect">
            <a:avLst/>
          </a:prstGeom>
        </p:spPr>
      </p:pic>
      <p:sp>
        <p:nvSpPr>
          <p:cNvPr id="31" name="Freeform 5"/>
          <p:cNvSpPr/>
          <p:nvPr>
            <p:custDataLst>
              <p:tags r:id="rId4"/>
            </p:custDataLst>
          </p:nvPr>
        </p:nvSpPr>
        <p:spPr bwMode="auto">
          <a:xfrm rot="16200000">
            <a:off x="4209572" y="3647175"/>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3" name="Freeform 5"/>
          <p:cNvSpPr/>
          <p:nvPr>
            <p:custDataLst>
              <p:tags r:id="rId5"/>
            </p:custDataLst>
          </p:nvPr>
        </p:nvSpPr>
        <p:spPr bwMode="auto">
          <a:xfrm rot="3240000">
            <a:off x="6567476" y="2880961"/>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4" name="Freeform 5"/>
          <p:cNvSpPr/>
          <p:nvPr>
            <p:custDataLst>
              <p:tags r:id="rId6"/>
            </p:custDataLst>
          </p:nvPr>
        </p:nvSpPr>
        <p:spPr bwMode="auto">
          <a:xfrm rot="7560000">
            <a:off x="6567476" y="4412555"/>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rgbClr val="C00000"/>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35" name="Freeform 5"/>
          <p:cNvSpPr/>
          <p:nvPr>
            <p:custDataLst>
              <p:tags r:id="rId7"/>
            </p:custDataLst>
          </p:nvPr>
        </p:nvSpPr>
        <p:spPr bwMode="auto">
          <a:xfrm rot="11880000">
            <a:off x="5110166" y="4886640"/>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
        <p:nvSpPr>
          <p:cNvPr id="49" name="椭圆 48"/>
          <p:cNvSpPr/>
          <p:nvPr>
            <p:custDataLst>
              <p:tags r:id="rId8"/>
            </p:custDataLst>
          </p:nvPr>
        </p:nvSpPr>
        <p:spPr>
          <a:xfrm>
            <a:off x="7750184" y="2702345"/>
            <a:ext cx="429848" cy="429848"/>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3" name="文本框 22"/>
          <p:cNvSpPr txBox="1"/>
          <p:nvPr>
            <p:custDataLst>
              <p:tags r:id="rId9"/>
            </p:custDataLst>
          </p:nvPr>
        </p:nvSpPr>
        <p:spPr>
          <a:xfrm>
            <a:off x="7752688" y="2702345"/>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2</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7" name="文本框 26"/>
          <p:cNvSpPr txBox="1"/>
          <p:nvPr>
            <p:custDataLst>
              <p:tags r:id="rId10"/>
            </p:custDataLst>
          </p:nvPr>
        </p:nvSpPr>
        <p:spPr>
          <a:xfrm>
            <a:off x="8461375" y="2464435"/>
            <a:ext cx="3743325" cy="881380"/>
          </a:xfrm>
          <a:prstGeom prst="rect">
            <a:avLst/>
          </a:prstGeom>
          <a:noFill/>
        </p:spPr>
        <p:txBody>
          <a:bodyPr wrap="square" lIns="121920" tIns="60960" rIns="121920" bIns="60960" rtlCol="0" anchor="ctr" anchorCtr="0">
            <a:normAutofit/>
          </a:bodyPr>
          <a:p>
            <a:pPr marL="0" lvl="0" indent="0" algn="l">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sym typeface="+mn-ea"/>
              </a:rPr>
              <a:t>基于朴素贝叶斯的情感分析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sym typeface="+mn-ea"/>
            </a:endParaRPr>
          </a:p>
        </p:txBody>
      </p:sp>
      <p:sp>
        <p:nvSpPr>
          <p:cNvPr id="39" name="椭圆 38"/>
          <p:cNvSpPr/>
          <p:nvPr>
            <p:custDataLst>
              <p:tags r:id="rId11"/>
            </p:custDataLst>
          </p:nvPr>
        </p:nvSpPr>
        <p:spPr>
          <a:xfrm>
            <a:off x="7750184" y="4664621"/>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40" name="文本框 39"/>
          <p:cNvSpPr txBox="1"/>
          <p:nvPr>
            <p:custDataLst>
              <p:tags r:id="rId12"/>
            </p:custDataLst>
          </p:nvPr>
        </p:nvSpPr>
        <p:spPr>
          <a:xfrm>
            <a:off x="7752688" y="4664621"/>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3</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41" name="文本框 40"/>
          <p:cNvSpPr txBox="1"/>
          <p:nvPr>
            <p:custDataLst>
              <p:tags r:id="rId13"/>
            </p:custDataLst>
          </p:nvPr>
        </p:nvSpPr>
        <p:spPr>
          <a:xfrm>
            <a:off x="8461375" y="4426585"/>
            <a:ext cx="3785235" cy="881380"/>
          </a:xfrm>
          <a:prstGeom prst="rect">
            <a:avLst/>
          </a:prstGeom>
          <a:noFill/>
        </p:spPr>
        <p:txBody>
          <a:bodyPr wrap="square" lIns="121920" tIns="60960" rIns="121920" bIns="60960" rtlCol="0" anchor="ctr" anchorCtr="0">
            <a:normAutofit/>
          </a:bodyPr>
          <a:p>
            <a:pPr marL="0" lvl="0" indent="0" algn="l">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基于Textblob的情感分析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48" name="椭圆 47"/>
          <p:cNvSpPr/>
          <p:nvPr>
            <p:custDataLst>
              <p:tags r:id="rId14"/>
            </p:custDataLst>
          </p:nvPr>
        </p:nvSpPr>
        <p:spPr>
          <a:xfrm>
            <a:off x="4000908" y="2116416"/>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0" name="文本框 49"/>
          <p:cNvSpPr txBox="1"/>
          <p:nvPr>
            <p:custDataLst>
              <p:tags r:id="rId15"/>
            </p:custDataLst>
          </p:nvPr>
        </p:nvSpPr>
        <p:spPr>
          <a:xfrm>
            <a:off x="4004247" y="2116416"/>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1</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2" name="文本框 51"/>
          <p:cNvSpPr txBox="1"/>
          <p:nvPr>
            <p:custDataLst>
              <p:tags r:id="rId16"/>
            </p:custDataLst>
          </p:nvPr>
        </p:nvSpPr>
        <p:spPr>
          <a:xfrm>
            <a:off x="1459380" y="1878539"/>
            <a:ext cx="2271100" cy="881397"/>
          </a:xfrm>
          <a:prstGeom prst="rect">
            <a:avLst/>
          </a:prstGeom>
          <a:noFill/>
        </p:spPr>
        <p:txBody>
          <a:bodyPr wrap="square" lIns="121920" tIns="60960" rIns="121920" bIns="60960" rtlCol="0" anchor="ctr" anchorCtr="0">
            <a:normAutofit/>
          </a:bodyPr>
          <a:p>
            <a:pPr marL="0" lvl="0" indent="0" algn="r">
              <a:lnSpc>
                <a:spcPct val="100000"/>
              </a:lnSpc>
              <a:spcBef>
                <a:spcPts val="0"/>
              </a:spcBef>
              <a:spcAft>
                <a:spcPts val="800"/>
              </a:spcAft>
              <a:buSzPct val="100000"/>
              <a:buNone/>
            </a:pPr>
            <a:r>
              <a:rPr lang="zh-CN" altLang="en-US" sz="2000" b="1" spc="160" dirty="0">
                <a:solidFill>
                  <a:schemeClr val="tx1">
                    <a:lumMod val="85000"/>
                    <a:lumOff val="15000"/>
                  </a:schemeClr>
                </a:solidFill>
                <a:latin typeface="方正清刻本悦宋简体" panose="02000000000000000000" charset="-122"/>
                <a:ea typeface="方正清刻本悦宋简体" panose="02000000000000000000" charset="-122"/>
              </a:rPr>
              <a:t>课程项目特点</a:t>
            </a:r>
            <a:endParaRPr lang="zh-CN" altLang="en-US" sz="2000" b="1" spc="160" dirty="0">
              <a:solidFill>
                <a:schemeClr val="tx1">
                  <a:lumMod val="85000"/>
                  <a:lumOff val="15000"/>
                </a:schemeClr>
              </a:solidFill>
              <a:latin typeface="方正清刻本悦宋简体" panose="02000000000000000000" charset="-122"/>
              <a:ea typeface="方正清刻本悦宋简体" panose="02000000000000000000" charset="-122"/>
            </a:endParaRPr>
          </a:p>
        </p:txBody>
      </p:sp>
      <p:sp>
        <p:nvSpPr>
          <p:cNvPr id="55" name="椭圆 54"/>
          <p:cNvSpPr/>
          <p:nvPr>
            <p:custDataLst>
              <p:tags r:id="rId17"/>
            </p:custDataLst>
          </p:nvPr>
        </p:nvSpPr>
        <p:spPr>
          <a:xfrm>
            <a:off x="4000908" y="3683066"/>
            <a:ext cx="429848" cy="429848"/>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58" name="文本框 57"/>
          <p:cNvSpPr txBox="1"/>
          <p:nvPr>
            <p:custDataLst>
              <p:tags r:id="rId18"/>
            </p:custDataLst>
          </p:nvPr>
        </p:nvSpPr>
        <p:spPr>
          <a:xfrm>
            <a:off x="4004247" y="3683066"/>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5</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0" name="文本框 59"/>
          <p:cNvSpPr txBox="1"/>
          <p:nvPr>
            <p:custDataLst>
              <p:tags r:id="rId19"/>
            </p:custDataLst>
          </p:nvPr>
        </p:nvSpPr>
        <p:spPr>
          <a:xfrm>
            <a:off x="-19685" y="3444875"/>
            <a:ext cx="3750310" cy="881380"/>
          </a:xfrm>
          <a:prstGeom prst="rect">
            <a:avLst/>
          </a:prstGeom>
          <a:noFill/>
        </p:spPr>
        <p:txBody>
          <a:bodyPr wrap="square" lIns="121920" tIns="60960" rIns="121920" bIns="60960" rtlCol="0" anchor="ctr" anchorCtr="0">
            <a:normAutofit/>
          </a:bodyPr>
          <a:p>
            <a:pPr marL="0" lvl="0" indent="0" algn="r">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基于HOWNET词典的情感分析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62" name="椭圆 61"/>
          <p:cNvSpPr/>
          <p:nvPr>
            <p:custDataLst>
              <p:tags r:id="rId20"/>
            </p:custDataLst>
          </p:nvPr>
        </p:nvSpPr>
        <p:spPr>
          <a:xfrm>
            <a:off x="4000908" y="5250550"/>
            <a:ext cx="429848" cy="429848"/>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p>
            <a:pPr algn="ctr">
              <a:lnSpc>
                <a:spcPct val="140000"/>
              </a:lnSpc>
            </a:pPr>
            <a:endParaRPr lang="zh-CN" altLang="en-US" b="1"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3" name="文本框 62"/>
          <p:cNvSpPr txBox="1"/>
          <p:nvPr>
            <p:custDataLst>
              <p:tags r:id="rId21"/>
            </p:custDataLst>
          </p:nvPr>
        </p:nvSpPr>
        <p:spPr>
          <a:xfrm>
            <a:off x="4004247" y="5250550"/>
            <a:ext cx="429848" cy="429848"/>
          </a:xfrm>
          <a:prstGeom prst="rect">
            <a:avLst/>
          </a:prstGeom>
          <a:noFill/>
        </p:spPr>
        <p:txBody>
          <a:bodyPr wrap="square" rtlCol="0" anchor="ctr" anchorCtr="0">
            <a:normAutofit/>
          </a:bodyPr>
          <a:p>
            <a:pPr marL="0" algn="ctr">
              <a:lnSpc>
                <a:spcPct val="100000"/>
              </a:lnSpc>
              <a:spcBef>
                <a:spcPts val="0"/>
              </a:spcBef>
              <a:spcAft>
                <a:spcPts val="800"/>
              </a:spcAft>
            </a:pPr>
            <a:r>
              <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rPr>
              <a:t>4</a:t>
            </a:r>
            <a:endParaRPr lang="en-US" altLang="zh-CN" sz="2200" b="1" spc="140" dirty="0">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4" name="文本框 63"/>
          <p:cNvSpPr txBox="1"/>
          <p:nvPr>
            <p:custDataLst>
              <p:tags r:id="rId22"/>
            </p:custDataLst>
          </p:nvPr>
        </p:nvSpPr>
        <p:spPr>
          <a:xfrm>
            <a:off x="-19685" y="5012690"/>
            <a:ext cx="3750310" cy="881380"/>
          </a:xfrm>
          <a:prstGeom prst="rect">
            <a:avLst/>
          </a:prstGeom>
          <a:noFill/>
        </p:spPr>
        <p:txBody>
          <a:bodyPr wrap="square" lIns="121920" tIns="60960" rIns="121920" bIns="60960" rtlCol="0" anchor="ctr" anchorCtr="0">
            <a:normAutofit/>
          </a:bodyPr>
          <a:p>
            <a:pPr marL="0" lvl="0" indent="0" algn="r">
              <a:lnSpc>
                <a:spcPct val="120000"/>
              </a:lnSpc>
              <a:spcBef>
                <a:spcPts val="0"/>
              </a:spcBef>
              <a:spcAft>
                <a:spcPts val="800"/>
              </a:spcAft>
              <a:buSzPct val="100000"/>
              <a:buNone/>
            </a:pPr>
            <a:r>
              <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rPr>
              <a:t>基于NRC词典的情感分析</a:t>
            </a:r>
            <a:endParaRPr lang="zh-CN" altLang="en-US" sz="2000" b="1" spc="120" dirty="0">
              <a:solidFill>
                <a:schemeClr val="tx1">
                  <a:lumMod val="85000"/>
                  <a:lumOff val="1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cxnSp>
        <p:nvCxnSpPr>
          <p:cNvPr id="2" name="直接连接符 1"/>
          <p:cNvCxnSpPr/>
          <p:nvPr/>
        </p:nvCxnSpPr>
        <p:spPr>
          <a:xfrm>
            <a:off x="3919220" y="1649094"/>
            <a:ext cx="2540" cy="4536000"/>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sp>
        <p:nvSpPr>
          <p:cNvPr id="5" name="Freeform 5"/>
          <p:cNvSpPr/>
          <p:nvPr>
            <p:custDataLst>
              <p:tags r:id="rId23"/>
            </p:custDataLst>
          </p:nvPr>
        </p:nvSpPr>
        <p:spPr bwMode="auto">
          <a:xfrm rot="20520000">
            <a:off x="5110166" y="2406876"/>
            <a:ext cx="1166849" cy="479093"/>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p>
            <a:pPr>
              <a:lnSpc>
                <a:spcPct val="120000"/>
              </a:lnSpc>
            </a:pPr>
            <a:endParaRPr lang="en-US" b="1">
              <a:latin typeface="方正清刻本悦宋简体" panose="02000000000000000000" charset="-122"/>
              <a:ea typeface="方正清刻本悦宋简体" panose="02000000000000000000" charset="-122"/>
              <a:sym typeface="Arial" panose="020B0604020202020204" pitchFamily="34" charset="0"/>
            </a:endParaRPr>
          </a:p>
        </p:txBody>
      </p:sp>
    </p:spTree>
    <p:custDataLst>
      <p:tags r:id="rId2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err="1">
                <a:latin typeface="方正清刻本悦宋简体" panose="02000000000000000000" charset="-122"/>
                <a:ea typeface="方正清刻本悦宋简体" panose="02000000000000000000" charset="-122"/>
                <a:cs typeface="方正清刻本悦宋简体" panose="02000000000000000000" charset="-122"/>
              </a:rPr>
              <a:t>Textblob</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3" name="文本框 2"/>
          <p:cNvSpPr txBox="1"/>
          <p:nvPr/>
        </p:nvSpPr>
        <p:spPr>
          <a:xfrm>
            <a:off x="1188085" y="1341120"/>
            <a:ext cx="10703560" cy="2306955"/>
          </a:xfrm>
          <a:prstGeom prst="rect">
            <a:avLst/>
          </a:prstGeom>
          <a:noFill/>
        </p:spPr>
        <p:txBody>
          <a:bodyPr wrap="square" rtlCol="0">
            <a:spAutoFit/>
          </a:bodyPr>
          <a:lstStyle/>
          <a:p>
            <a:pPr algn="just"/>
            <a:endParaRPr lang="en-US" altLang="zh-CN"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endParaRPr>
          </a:p>
          <a:p>
            <a:pPr algn="just"/>
            <a:r>
              <a:rPr lang="en-US" altLang="zh-CN" dirty="0" err="1">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TextBlob</a:t>
            </a:r>
            <a:r>
              <a:rPr lang="zh-CN" altLang="en-US"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是一个用</a:t>
            </a:r>
            <a:r>
              <a:rPr lang="en-US" altLang="zh-CN"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Python</a:t>
            </a:r>
            <a:r>
              <a:rPr lang="zh-CN" altLang="en-US"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编写的开源的文本处理库。</a:t>
            </a:r>
            <a:endParaRPr lang="en-US" altLang="zh-CN"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endParaRPr>
          </a:p>
          <a:p>
            <a:pPr algn="just"/>
            <a:endParaRPr lang="en-US" altLang="zh-CN"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endParaRPr>
          </a:p>
          <a:p>
            <a:pPr algn="just"/>
            <a:r>
              <a:rPr lang="zh-CN" altLang="en-US"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情感分析维度极性</a:t>
            </a:r>
            <a:r>
              <a:rPr lang="en-US" altLang="zh-CN"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(Polarity)</a:t>
            </a:r>
            <a:r>
              <a:rPr lang="zh-CN" altLang="en-US"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：极性是衡量特定语言中情绪的消极或积极程度的指标。</a:t>
            </a:r>
            <a:endParaRPr lang="zh-CN" altLang="en-US"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endParaRPr>
          </a:p>
          <a:p>
            <a:pPr algn="just"/>
            <a:r>
              <a:rPr lang="zh-CN" altLang="en-US"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主客观性</a:t>
            </a:r>
            <a:r>
              <a:rPr lang="en-US" altLang="zh-CN"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(Subjectivity versus Objectivity) </a:t>
            </a:r>
            <a:r>
              <a:rPr lang="zh-CN" altLang="en-US"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：检测给定的文本源是主观的还是客观的。</a:t>
            </a:r>
            <a:endParaRPr lang="en-US" altLang="zh-CN"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endParaRPr>
          </a:p>
          <a:p>
            <a:pPr algn="just"/>
            <a:endParaRPr lang="en-US" altLang="zh-CN"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endParaRPr>
          </a:p>
          <a:p>
            <a:pPr algn="just"/>
            <a:r>
              <a:rPr lang="en-US" altLang="zh-CN"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TF-IDF</a:t>
            </a:r>
            <a:r>
              <a:rPr lang="zh-CN" altLang="en-US"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是一种统计方法，用以评估一字词对于一个文件集或一个语料库中的其中一份文件的重要程度。</a:t>
            </a:r>
            <a:endParaRPr lang="zh-CN" altLang="en-US"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endParaRPr>
          </a:p>
          <a:p>
            <a:pPr algn="just"/>
            <a:r>
              <a:rPr lang="zh-CN" altLang="en-US"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rPr>
              <a:t>字词的重要性随着它在文件中出现的次数成正比增加，但同时会随着它在语料库中出现的频率成反比下降。</a:t>
            </a:r>
            <a:endParaRPr lang="en-US" altLang="zh-CN" dirty="0">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4" name="图片 3"/>
          <p:cNvPicPr>
            <a:picLocks noChangeAspect="1"/>
          </p:cNvPicPr>
          <p:nvPr>
            <p:custDataLst>
              <p:tags r:id="rId1"/>
            </p:custDataLst>
          </p:nvPr>
        </p:nvPicPr>
        <p:blipFill>
          <a:blip r:embed="rId2"/>
          <a:stretch>
            <a:fillRect/>
          </a:stretch>
        </p:blipFill>
        <p:spPr>
          <a:xfrm>
            <a:off x="1382688" y="4033495"/>
            <a:ext cx="4709079" cy="925484"/>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282977" y="4878651"/>
            <a:ext cx="8759947" cy="10966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1" y="1036155"/>
            <a:ext cx="9501810" cy="5344768"/>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8943" y="3272460"/>
            <a:ext cx="6733057" cy="872158"/>
          </a:xfrm>
          <a:prstGeom prst="rect">
            <a:avLst/>
          </a:prstGeom>
        </p:spPr>
      </p:pic>
      <p:pic>
        <p:nvPicPr>
          <p:cNvPr id="6" name="图片 5"/>
          <p:cNvPicPr>
            <a:picLocks noChangeAspect="1"/>
          </p:cNvPicPr>
          <p:nvPr/>
        </p:nvPicPr>
        <p:blipFill>
          <a:blip r:embed="rId3"/>
          <a:stretch>
            <a:fillRect/>
          </a:stretch>
        </p:blipFill>
        <p:spPr>
          <a:xfrm>
            <a:off x="1079115" y="1227069"/>
            <a:ext cx="10033770" cy="4962940"/>
          </a:xfrm>
          <a:prstGeom prst="rect">
            <a:avLst/>
          </a:prstGeom>
        </p:spPr>
      </p:pic>
      <p:sp>
        <p:nvSpPr>
          <p:cNvPr id="8" name="标题 7"/>
          <p:cNvSpPr>
            <a:spLocks noGrp="1"/>
          </p:cNvSpPr>
          <p:nvPr>
            <p:ph type="title"/>
          </p:nvPr>
        </p:nvSpPr>
        <p:spPr/>
        <p:txBody>
          <a:bodyPr>
            <a:normAutofit fontScale="90000"/>
          </a:bodyPr>
          <a:p>
            <a:pPr algn="ct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基于</a:t>
            </a:r>
            <a:r>
              <a:rPr lang="en-US" altLang="zh-CN" dirty="0" err="1">
                <a:latin typeface="方正清刻本悦宋简体" panose="02000000000000000000" charset="-122"/>
                <a:ea typeface="方正清刻本悦宋简体" panose="02000000000000000000" charset="-122"/>
                <a:cs typeface="方正清刻本悦宋简体" panose="02000000000000000000" charset="-122"/>
              </a:rPr>
              <a:t>Textblob</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的情感分析</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843.72755905511815,&quot;width&quot;:879.119685039370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74778_4*q_h_f*1_5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74778_4*q_h_i*1_4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4_2"/>
  <p:tag name="KSO_WM_UNIT_ID" val="diagram20174778_4*q_h_i*1_4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3.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74778_4*q_h_f*1_4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74778_4*q_h_i*1_1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05.xml><?xml version="1.0" encoding="utf-8"?>
<p:tagLst xmlns:p="http://schemas.openxmlformats.org/presentationml/2006/main">
  <p:tag name="KSO_WM_BEAUTIFY_FLAG" val="#wm#"/>
  <p:tag name="KSO_WM_TEMPLATE_CATEGORY" val="diagram"/>
  <p:tag name="KSO_WM_TEMPLATE_INDEX" val="20213676"/>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quot;topAbs&quot;:false,&quot;type&quot;:&quot;general&quot;}],&quot;id&quot;:&quot;2021-04-01T15:14:56&quot;,&quot;maxSize&quot;:{&quot;size1&quot;:26.699999999999999},&quot;minSize&quot;:{&quot;size1&quot;:17.800000000000001},&quot;normalSize&quot;:{&quot;size1&quot;:17.800000000000001},&quot;subLayout&quot;:[{&quot;id&quot;:&quot;2021-04-01T15:14:56&quot;,&quot;margin&quot;:{&quot;bottom&quot;:0,&quot;left&quot;:1.6929999589920044,&quot;right&quot;:1.6929999589920044,&quot;top&quot;:1.6929999589920044},&quot;type&quot;:0},{&quot;id&quot;:&quot;2021-04-01T15:14:56&quot;,&quot;margin&quot;:{&quot;bottom&quot;:1.6929999589920044,&quot;left&quot;:1.6929999589920044,&quot;right&quot;:1.6929999589920044,&quot;top&quot;:0.84700000286102295},&quot;type&quot;:0}],&quot;type&quot;:0}"/>
  <p:tag name="KSO_WM_SLIDE_BACKGROUND" val="[&quot;general&quot;]"/>
  <p:tag name="KSO_WM_SLIDE_RATIO" val="1.777778"/>
  <p:tag name="KSO_WM_SLIDE_CAN_ADD_NAVIGATION" val="1"/>
  <p:tag name="KSO_WM_SLIDE_ID" val="diagram202136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SLIDE_LAYOUT" val="a_d"/>
  <p:tag name="KSO_WM_SLIDE_LAYOUT_CNT" val="1_1"/>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big_font&quot;:false,&quot;fill_id&quot;:&quot;736496b0653343f1bfd4c6dc9c47e1b4&quot;,&quot;fill_align&quot;:&quot;lt&quot;,&quot;chip_types&quot;:[&quot;text&quot;]}],[{&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features&quot;:[&quot;collage&quot;,&quot;carousel&quot;],&quot;support_big_font&quot;:false,&quot;fill_id&quot;:&quot;736496b0653343f1bfd4c6dc9c47e1b4&quot;,&quot;fill_align&quot;:&quot;cm&quot;,&quot;chip_types&quot;:[&quot;diagram&quot;,&quot;pictext&quot;,&quot;picture&quot;,&quot;chart&quot;,&quot;table&quot;,&quot;video&quot;]}]]"/>
  <p:tag name="KSO_WM_CHIP_GROUPID" val="5f5ee1ca4d6848d78f644aec"/>
  <p:tag name="KSO_WM_CHIP_XID" val="5f696419553136823a5e6172"/>
  <p:tag name="FIXED_XID_TMP" val="5f5ee1ca4d6848d78f644aec"/>
  <p:tag name="KSO_WM_CHIP_DECFILLPROP" val="[]"/>
  <p:tag name="KSO_WM_SLIDE_BK_DARK_LIGHT" val="2"/>
  <p:tag name="KSO_WM_SLIDE_BACKGROUND_TYPE" val="general"/>
  <p:tag name="KSO_WM_SLIDE_SUPPORT_FEATURE_TYPE" val="3"/>
  <p:tag name="KSO_WM_TEMPLATE_ASSEMBLE_XID" val="60656eb54054ed1e2fb7fe8b"/>
  <p:tag name="KSO_WM_TEMPLATE_ASSEMBLE_GROUPID" val="60656eb54054ed1e2fb7fe8b"/>
</p:tagLst>
</file>

<file path=ppt/tags/tag106.xml><?xml version="1.0" encoding="utf-8"?>
<p:tagLst xmlns:p="http://schemas.openxmlformats.org/presentationml/2006/main">
  <p:tag name="KSO_WM_UNIT_PLACING_PICTURE_USER_VIEWPORT" val="{&quot;height&quot;:1457.4551181102363,&quot;width&quot;:7415.872440944881}"/>
</p:tagLst>
</file>

<file path=ppt/tags/tag107.xml><?xml version="1.0" encoding="utf-8"?>
<p:tagLst xmlns:p="http://schemas.openxmlformats.org/presentationml/2006/main">
  <p:tag name="KSO_WM_UNIT_PLACING_PICTURE_USER_VIEWPORT" val="{&quot;height&quot;:1727,&quot;width&quot;:13795.192125984251}"/>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76_1*a*1"/>
  <p:tag name="KSO_WM_TEMPLATE_CATEGORY" val="diagram"/>
  <p:tag name="KSO_WM_TEMPLATE_INDEX" val="2021367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e5b988c84af4405be32d43fbd0526b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509509527864a24ab0a52274e73a281"/>
  <p:tag name="KSO_WM_UNIT_TEXT_FILL_FORE_SCHEMECOLOR_INDEX_BRIGHTNESS" val="0"/>
  <p:tag name="KSO_WM_UNIT_TEXT_FILL_FORE_SCHEMECOLOR_INDEX" val="13"/>
  <p:tag name="KSO_WM_UNIT_TEXT_FILL_TYPE" val="1"/>
  <p:tag name="KSO_WM_TEMPLATE_ASSEMBLE_XID" val="60656eb54054ed1e2fb7fe8b"/>
  <p:tag name="KSO_WM_TEMPLATE_ASSEMBLE_GROUPID" val="60656eb54054ed1e2fb7fe8b"/>
</p:tagLst>
</file>

<file path=ppt/tags/tag11.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1921_1*a*1"/>
  <p:tag name="KSO_WM_TEMPLATE_CATEGORY" val="diagram"/>
  <p:tag name="KSO_WM_TEMPLATE_INDEX" val="20211921"/>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25b492e73444fdda9cbfdd23fd334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5eca2ac420044d1bda5eb49bf765695"/>
  <p:tag name="KSO_WM_UNIT_TEXT_FILL_FORE_SCHEMECOLOR_INDEX_BRIGHTNESS" val="0"/>
  <p:tag name="KSO_WM_UNIT_TEXT_FILL_FORE_SCHEMECOLOR_INDEX" val="13"/>
  <p:tag name="KSO_WM_UNIT_TEXT_FILL_TYPE" val="1"/>
  <p:tag name="KSO_WM_TEMPLATE_ASSEMBLE_XID" val="60656f1e4054ed1e2fb803bb"/>
  <p:tag name="KSO_WM_TEMPLATE_ASSEMBLE_GROUPID" val="60656f1e4054ed1e2fb803bb"/>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74778_4*q_i*1_1"/>
  <p:tag name="KSO_WM_TEMPLATE_CATEGORY" val="diagram"/>
  <p:tag name="KSO_WM_TEMPLATE_INDEX" val="20174778"/>
  <p:tag name="KSO_WM_UNIT_LAYERLEVEL" val="1_1"/>
  <p:tag name="KSO_WM_TAG_VERSION" val="1.0"/>
  <p:tag name="KSO_WM_BEAUTIFY_FLAG" val="#wm#"/>
  <p:tag name="KSO_WM_UNIT_USESOURCEFORMAT_APPLY"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74778_4*q_h_i*1_5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74778_4*q_h_i*1_2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74778_4*q_h_i*1_4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74778_4*q_h_i*1_2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174778_4*q_h_i*1_2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74778_4*q_h_f*1_2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74778_4*q_h_i*1_3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174778_4*q_h_i*1_3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9.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74778_4*q_h_f*1_3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21_1*f*1"/>
  <p:tag name="KSO_WM_TEMPLATE_CATEGORY" val="diagram"/>
  <p:tag name="KSO_WM_TEMPLATE_INDEX" val="20211921"/>
  <p:tag name="KSO_WM_UNIT_LAYERLEVEL" val="1"/>
  <p:tag name="KSO_WM_TAG_VERSION" val="1.0"/>
  <p:tag name="KSO_WM_BEAUTIFY_FLAG" val="#wm#"/>
  <p:tag name="KSO_WM_UNIT_DEFAULT_FONT" val="14;20;2"/>
  <p:tag name="KSO_WM_UNIT_BLOCK" val="0"/>
  <p:tag name="KSO_WM_UNIT_VALUE" val="70"/>
  <p:tag name="KSO_WM_UNIT_SHOW_EDIT_AREA_INDICATION" val="1"/>
  <p:tag name="KSO_WM_CHIP_GROUPID" val="5e6b05596848fb12bee65ac8"/>
  <p:tag name="KSO_WM_CHIP_XID" val="5e6b05596848fb12bee65aca"/>
  <p:tag name="KSO_WM_UNIT_DEC_AREA_ID" val="f90025e16aca4312b03480fd77ace81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489d3cce5f7489fa8a0b1c3d3f21555"/>
  <p:tag name="KSO_WM_UNIT_TEXT_FILL_FORE_SCHEMECOLOR_INDEX_BRIGHTNESS" val="0.25"/>
  <p:tag name="KSO_WM_UNIT_TEXT_FILL_FORE_SCHEMECOLOR_INDEX" val="13"/>
  <p:tag name="KSO_WM_UNIT_TEXT_FILL_TYPE" val="1"/>
  <p:tag name="KSO_WM_TEMPLATE_ASSEMBLE_XID" val="60656f1e4054ed1e2fb803bb"/>
  <p:tag name="KSO_WM_TEMPLATE_ASSEMBLE_GROUPID" val="60656f1e4054ed1e2fb803bb"/>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74778_4*q_h_i*1_1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174778_4*q_h_i*1_1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22.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74778_4*q_h_f*1_1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3"/>
  <p:tag name="KSO_WM_UNIT_ID" val="diagram20174778_4*q_h_i*1_5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5_2"/>
  <p:tag name="KSO_WM_UNIT_ID" val="diagram20174778_4*q_h_i*1_5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25.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74778_4*q_h_f*1_5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74778_4*q_h_i*1_4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4_2"/>
  <p:tag name="KSO_WM_UNIT_ID" val="diagram20174778_4*q_h_i*1_4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28.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74778_4*q_h_f*1_4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74778_4*q_h_i*1_1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ID" val="crop20194954_1*i*1"/>
  <p:tag name="KSO_WM_TEMPLATE_CATEGORY" val="crop"/>
  <p:tag name="KSO_WM_TEMPLATE_INDEX" val="20194954"/>
  <p:tag name="KSO_WM_UNIT_LAYERLEVEL" val="1"/>
  <p:tag name="KSO_WM_TAG_VERSION" val="1.0"/>
  <p:tag name="KSO_WM_BEAUTIFY_FLAG" val="#wm#"/>
  <p:tag name="KSO_WM_UNIT_TYPE" val="i"/>
  <p:tag name="KSO_WM_UNIT_INDEX" val="1"/>
  <p:tag name="KSO_WM_UNIT_USESOURCEFORMAT_APPLY" val="1"/>
  <p:tag name="KSO_WM_UNIT_TEXT_FILL_FORE_SCHEMECOLOR_INDEX" val="2"/>
  <p:tag name="KSO_WM_UNIT_TEXT_FILL_TYPE"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74778_4*q_h_i*1_3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31.xml><?xml version="1.0" encoding="utf-8"?>
<p:tagLst xmlns:p="http://schemas.openxmlformats.org/presentationml/2006/main">
  <p:tag name="KSO_WM_BEAUTIFY_FLAG" val="#wm#"/>
  <p:tag name="KSO_WM_TEMPLATE_CATEGORY" val="diagram"/>
  <p:tag name="KSO_WM_TEMPLATE_INDEX" val="20213676"/>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quot;topAbs&quot;:false,&quot;type&quot;:&quot;general&quot;}],&quot;id&quot;:&quot;2021-04-01T15:14:56&quot;,&quot;maxSize&quot;:{&quot;size1&quot;:26.699999999999999},&quot;minSize&quot;:{&quot;size1&quot;:17.800000000000001},&quot;normalSize&quot;:{&quot;size1&quot;:17.800000000000001},&quot;subLayout&quot;:[{&quot;id&quot;:&quot;2021-04-01T15:14:56&quot;,&quot;margin&quot;:{&quot;bottom&quot;:0,&quot;left&quot;:1.6929999589920044,&quot;right&quot;:1.6929999589920044,&quot;top&quot;:1.6929999589920044},&quot;type&quot;:0},{&quot;id&quot;:&quot;2021-04-01T15:14:56&quot;,&quot;margin&quot;:{&quot;bottom&quot;:1.6929999589920044,&quot;left&quot;:1.6929999589920044,&quot;right&quot;:1.6929999589920044,&quot;top&quot;:0.84700000286102295},&quot;type&quot;:0}],&quot;type&quot;:0}"/>
  <p:tag name="KSO_WM_SLIDE_BACKGROUND" val="[&quot;general&quot;]"/>
  <p:tag name="KSO_WM_SLIDE_RATIO" val="1.777778"/>
  <p:tag name="KSO_WM_SLIDE_CAN_ADD_NAVIGATION" val="1"/>
  <p:tag name="KSO_WM_SLIDE_ID" val="diagram202136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SLIDE_LAYOUT" val="a_d"/>
  <p:tag name="KSO_WM_SLIDE_LAYOUT_CNT" val="1_1"/>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big_font&quot;:false,&quot;fill_id&quot;:&quot;736496b0653343f1bfd4c6dc9c47e1b4&quot;,&quot;fill_align&quot;:&quot;lt&quot;,&quot;chip_types&quot;:[&quot;text&quot;]}],[{&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features&quot;:[&quot;collage&quot;,&quot;carousel&quot;],&quot;support_big_font&quot;:false,&quot;fill_id&quot;:&quot;736496b0653343f1bfd4c6dc9c47e1b4&quot;,&quot;fill_align&quot;:&quot;cm&quot;,&quot;chip_types&quot;:[&quot;diagram&quot;,&quot;pictext&quot;,&quot;picture&quot;,&quot;chart&quot;,&quot;table&quot;,&quot;video&quot;]}]]"/>
  <p:tag name="KSO_WM_CHIP_GROUPID" val="5f5ee1ca4d6848d78f644aec"/>
  <p:tag name="KSO_WM_CHIP_XID" val="5f696419553136823a5e6172"/>
  <p:tag name="FIXED_XID_TMP" val="5f5ee1ca4d6848d78f644aec"/>
  <p:tag name="KSO_WM_CHIP_DECFILLPROP" val="[]"/>
  <p:tag name="KSO_WM_SLIDE_BK_DARK_LIGHT" val="2"/>
  <p:tag name="KSO_WM_SLIDE_BACKGROUND_TYPE" val="general"/>
  <p:tag name="KSO_WM_SLIDE_SUPPORT_FEATURE_TYPE" val="3"/>
  <p:tag name="KSO_WM_TEMPLATE_ASSEMBLE_XID" val="60656eb54054ed1e2fb7fe8b"/>
  <p:tag name="KSO_WM_TEMPLATE_ASSEMBLE_GROUPID" val="60656eb54054ed1e2fb7fe8b"/>
</p:tagLst>
</file>

<file path=ppt/tags/tag132.xml><?xml version="1.0" encoding="utf-8"?>
<p:tagLst xmlns:p="http://schemas.openxmlformats.org/presentationml/2006/main">
  <p:tag name="KSO_WM_UNIT_PLACING_PICTURE_USER_VIEWPORT" val="{&quot;height&quot;:3462.129133858268,&quot;width&quot;:5202.500787401575}"/>
</p:tagLst>
</file>

<file path=ppt/tags/tag133.xml><?xml version="1.0" encoding="utf-8"?>
<p:tagLst xmlns:p="http://schemas.openxmlformats.org/presentationml/2006/main">
  <p:tag name="KSO_WM_UNIT_PLACING_PICTURE_USER_VIEWPORT" val="{&quot;height&quot;:2030.1590551181102,&quot;width&quot;:3358.7826771653545}"/>
</p:tagLst>
</file>

<file path=ppt/tags/tag134.xml><?xml version="1.0" encoding="utf-8"?>
<p:tagLst xmlns:p="http://schemas.openxmlformats.org/presentationml/2006/main">
  <p:tag name="KSO_WM_UNIT_PLACING_PICTURE_USER_VIEWPORT" val="{&quot;height&quot;:2018.8,&quot;width&quot;:3747.5417322834646}"/>
</p:tagLst>
</file>

<file path=ppt/tags/tag135.xml><?xml version="1.0" encoding="utf-8"?>
<p:tagLst xmlns:p="http://schemas.openxmlformats.org/presentationml/2006/main">
  <p:tag name="KSO_WM_BEAUTIFY_FLAG" val="#wm#"/>
  <p:tag name="KSO_WM_TEMPLATE_CATEGORY" val="custom"/>
  <p:tag name="KSO_WM_TEMPLATE_INDEX" val="20205081"/>
</p:tagLst>
</file>

<file path=ppt/tags/tag13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76_1*a*1"/>
  <p:tag name="KSO_WM_TEMPLATE_CATEGORY" val="diagram"/>
  <p:tag name="KSO_WM_TEMPLATE_INDEX" val="2021367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e5b988c84af4405be32d43fbd0526b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509509527864a24ab0a52274e73a281"/>
  <p:tag name="KSO_WM_UNIT_TEXT_FILL_FORE_SCHEMECOLOR_INDEX_BRIGHTNESS" val="0"/>
  <p:tag name="KSO_WM_UNIT_TEXT_FILL_FORE_SCHEMECOLOR_INDEX" val="13"/>
  <p:tag name="KSO_WM_UNIT_TEXT_FILL_TYPE" val="1"/>
  <p:tag name="KSO_WM_TEMPLATE_ASSEMBLE_XID" val="60656eb54054ed1e2fb7fe8b"/>
  <p:tag name="KSO_WM_TEMPLATE_ASSEMBLE_GROUPID" val="60656eb54054ed1e2fb7fe8b"/>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74778_4*q_i*1_1"/>
  <p:tag name="KSO_WM_TEMPLATE_CATEGORY" val="diagram"/>
  <p:tag name="KSO_WM_TEMPLATE_INDEX" val="20174778"/>
  <p:tag name="KSO_WM_UNIT_LAYERLEVEL" val="1_1"/>
  <p:tag name="KSO_WM_TAG_VERSION" val="1.0"/>
  <p:tag name="KSO_WM_BEAUTIFY_FLAG" val="#wm#"/>
  <p:tag name="KSO_WM_UNIT_USESOURCEFORMAT_APPLY"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74778_4*q_h_i*1_5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74778_4*q_h_i*1_2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PA" val="v5.2.2"/>
  <p:tag name="KSO_WM_UNIT_VALUE" val="1096*243"/>
  <p:tag name="KSO_WM_UNIT_HIGHLIGHT" val="0"/>
  <p:tag name="KSO_WM_UNIT_COMPATIBLE" val="0"/>
  <p:tag name="KSO_WM_UNIT_DIAGRAM_ISNUMVISUAL" val="0"/>
  <p:tag name="KSO_WM_UNIT_DIAGRAM_ISREFERUNIT" val="0"/>
  <p:tag name="KSO_WM_DIAGRAM_GROUP_CODE" val="1600103155"/>
  <p:tag name="KSO_WM_UNIT_TYPE" val="ζ_h_d"/>
  <p:tag name="KSO_WM_UNIT_INDEX" val="1_1_1"/>
  <p:tag name="KSO_WM_UNIT_ID" val="crop20194954_1*ζ_h_d*1_1_1"/>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WM_BEAUTIFY_ZORDER_FLAG_TAG" val="3"/>
  <p:tag name="KSO_WM_BLIP_RECT_LEFT" val="-363"/>
  <p:tag name="KSO_WM_BLIP_RECT_RIGHT" val="-1236"/>
  <p:tag name="KSO_WM_BLIP_RECT_TOP" val="-33"/>
  <p:tag name="KSO_WM_BLIP_RECT_BOTTOM" val="-47"/>
  <p:tag name="KSO_WM_CREATIVE_CROP_ORG_LEFT" val="412.5"/>
  <p:tag name="KSO_WM_CREATIVE_CROP_ORG_TOP" val="71.9985"/>
  <p:tag name="KSO_WM_CREATIVE_CROP_ORG_WIDTH" val="475.503"/>
  <p:tag name="KSO_WM_CREATIVE_CROP_ORG_HEIGHT" val="396.003"/>
  <p:tag name="KSO_WM_CREATIVE_CROP_SHAPE_LEFT" val="412.5"/>
  <p:tag name="KSO_WM_CREATIVE_CROP_SHAPE_TOP" val="144.9"/>
  <p:tag name="KSO_WM_CREATIVE_CROP_SHAPE_WIDTH" val="48.9"/>
  <p:tag name="KSO_WM_CREATIVE_CROP_SHAPE_HEIGHT" val="220.5"/>
  <p:tag name="KSO_WM_UNIT_USESOURCEFORMAT_APPLY" val="1"/>
  <p:tag name="KSO_WM_UNIT_TEXT_FILL_FORE_SCHEMECOLOR_INDEX_BRIGHTNESS" val="0"/>
  <p:tag name="KSO_WM_UNIT_TEXT_FILL_FORE_SCHEMECOLOR_INDEX" val="2"/>
  <p:tag name="KSO_WM_UNIT_TEXT_FILL_TYPE"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74778_4*q_h_i*1_3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74778_4*q_h_i*1_4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74778_4*q_h_i*1_2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174778_4*q_h_i*1_2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4.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74778_4*q_h_f*1_2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74778_4*q_h_i*1_3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174778_4*q_h_i*1_3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7.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74778_4*q_h_f*1_3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74778_4*q_h_i*1_1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174778_4*q_h_i*1_1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5.xml><?xml version="1.0" encoding="utf-8"?>
<p:tagLst xmlns:p="http://schemas.openxmlformats.org/presentationml/2006/main">
  <p:tag name="PA" val="v5.2.2"/>
  <p:tag name="KSO_WM_UNIT_VALUE" val="1336*351"/>
  <p:tag name="KSO_WM_UNIT_HIGHLIGHT" val="0"/>
  <p:tag name="KSO_WM_UNIT_COMPATIBLE" val="0"/>
  <p:tag name="KSO_WM_UNIT_DIAGRAM_ISNUMVISUAL" val="0"/>
  <p:tag name="KSO_WM_UNIT_DIAGRAM_ISREFERUNIT" val="0"/>
  <p:tag name="KSO_WM_DIAGRAM_GROUP_CODE" val="1600103155"/>
  <p:tag name="KSO_WM_UNIT_TYPE" val="ζ_h_d"/>
  <p:tag name="KSO_WM_UNIT_INDEX" val="1_1_2"/>
  <p:tag name="KSO_WM_UNIT_ID" val="crop20194954_1*ζ_h_d*1_1_2"/>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WM_BEAUTIFY_ZORDER_FLAG_TAG" val="3"/>
  <p:tag name="KSO_WM_BLIP_RECT_LEFT" val="-327"/>
  <p:tag name="KSO_WM_BLIP_RECT_RIGHT" val="-751"/>
  <p:tag name="KSO_WM_BLIP_RECT_TOP" val="-38"/>
  <p:tag name="KSO_WM_BLIP_RECT_BOTTOM" val="-9"/>
  <p:tag name="KSO_WM_CREATIVE_CROP_ORG_LEFT" val="412.5"/>
  <p:tag name="KSO_WM_CREATIVE_CROP_ORG_TOP" val="71.9985"/>
  <p:tag name="KSO_WM_CREATIVE_CROP_ORG_WIDTH" val="475.503"/>
  <p:tag name="KSO_WM_CREATIVE_CROP_ORG_HEIGHT" val="396.003"/>
  <p:tag name="KSO_WM_CREATIVE_CROP_SHAPE_LEFT" val="465.5"/>
  <p:tag name="KSO_WM_CREATIVE_CROP_SHAPE_TOP" val="174.65"/>
  <p:tag name="KSO_WM_CREATIVE_CROP_SHAPE_WIDTH" val="70.55"/>
  <p:tag name="KSO_WM_CREATIVE_CROP_SHAPE_HEIGHT" val="268.65"/>
  <p:tag name="KSO_WM_UNIT_USESOURCEFORMAT_APPLY" val="1"/>
  <p:tag name="KSO_WM_UNIT_TEXT_FILL_FORE_SCHEMECOLOR_INDEX_BRIGHTNESS" val="0"/>
  <p:tag name="KSO_WM_UNIT_TEXT_FILL_FORE_SCHEMECOLOR_INDEX" val="2"/>
  <p:tag name="KSO_WM_UNIT_TEXT_FILL_TYPE" val="1"/>
</p:tagLst>
</file>

<file path=ppt/tags/tag150.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74778_4*q_h_f*1_1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3"/>
  <p:tag name="KSO_WM_UNIT_ID" val="diagram20174778_4*q_h_i*1_5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5_2"/>
  <p:tag name="KSO_WM_UNIT_ID" val="diagram20174778_4*q_h_i*1_5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53.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74778_4*q_h_f*1_5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74778_4*q_h_i*1_4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4_2"/>
  <p:tag name="KSO_WM_UNIT_ID" val="diagram20174778_4*q_h_i*1_4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56.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74778_4*q_h_f*1_4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74778_4*q_h_i*1_1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58.xml><?xml version="1.0" encoding="utf-8"?>
<p:tagLst xmlns:p="http://schemas.openxmlformats.org/presentationml/2006/main">
  <p:tag name="KSO_WM_BEAUTIFY_FLAG" val="#wm#"/>
  <p:tag name="KSO_WM_TEMPLATE_CATEGORY" val="diagram"/>
  <p:tag name="KSO_WM_TEMPLATE_INDEX" val="20213676"/>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quot;topAbs&quot;:false,&quot;type&quot;:&quot;general&quot;}],&quot;id&quot;:&quot;2021-04-01T15:14:56&quot;,&quot;maxSize&quot;:{&quot;size1&quot;:26.699999999999999},&quot;minSize&quot;:{&quot;size1&quot;:17.800000000000001},&quot;normalSize&quot;:{&quot;size1&quot;:17.800000000000001},&quot;subLayout&quot;:[{&quot;id&quot;:&quot;2021-04-01T15:14:56&quot;,&quot;margin&quot;:{&quot;bottom&quot;:0,&quot;left&quot;:1.6929999589920044,&quot;right&quot;:1.6929999589920044,&quot;top&quot;:1.6929999589920044},&quot;type&quot;:0},{&quot;id&quot;:&quot;2021-04-01T15:14:56&quot;,&quot;margin&quot;:{&quot;bottom&quot;:1.6929999589920044,&quot;left&quot;:1.6929999589920044,&quot;right&quot;:1.6929999589920044,&quot;top&quot;:0.84700000286102295},&quot;type&quot;:0}],&quot;type&quot;:0}"/>
  <p:tag name="KSO_WM_SLIDE_BACKGROUND" val="[&quot;general&quot;]"/>
  <p:tag name="KSO_WM_SLIDE_RATIO" val="1.777778"/>
  <p:tag name="KSO_WM_SLIDE_CAN_ADD_NAVIGATION" val="1"/>
  <p:tag name="KSO_WM_SLIDE_ID" val="diagram202136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SLIDE_LAYOUT" val="a_d"/>
  <p:tag name="KSO_WM_SLIDE_LAYOUT_CNT" val="1_1"/>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big_font&quot;:false,&quot;fill_id&quot;:&quot;736496b0653343f1bfd4c6dc9c47e1b4&quot;,&quot;fill_align&quot;:&quot;lt&quot;,&quot;chip_types&quot;:[&quot;text&quot;]}],[{&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features&quot;:[&quot;collage&quot;,&quot;carousel&quot;],&quot;support_big_font&quot;:false,&quot;fill_id&quot;:&quot;736496b0653343f1bfd4c6dc9c47e1b4&quot;,&quot;fill_align&quot;:&quot;cm&quot;,&quot;chip_types&quot;:[&quot;diagram&quot;,&quot;pictext&quot;,&quot;picture&quot;,&quot;chart&quot;,&quot;table&quot;,&quot;video&quot;]}]]"/>
  <p:tag name="KSO_WM_CHIP_GROUPID" val="5f5ee1ca4d6848d78f644aec"/>
  <p:tag name="KSO_WM_CHIP_XID" val="5f696419553136823a5e6172"/>
  <p:tag name="FIXED_XID_TMP" val="5f5ee1ca4d6848d78f644aec"/>
  <p:tag name="KSO_WM_CHIP_DECFILLPROP" val="[]"/>
  <p:tag name="KSO_WM_SLIDE_BK_DARK_LIGHT" val="2"/>
  <p:tag name="KSO_WM_SLIDE_BACKGROUND_TYPE" val="general"/>
  <p:tag name="KSO_WM_SLIDE_SUPPORT_FEATURE_TYPE" val="3"/>
  <p:tag name="KSO_WM_TEMPLATE_ASSEMBLE_XID" val="60656eb54054ed1e2fb7fe8b"/>
  <p:tag name="KSO_WM_TEMPLATE_ASSEMBLE_GROUPID" val="60656eb54054ed1e2fb7fe8b"/>
</p:tagLst>
</file>

<file path=ppt/tags/tag159.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16"/>
  <p:tag name="KSO_WM_UNIT_HIGHLIGHT" val="0"/>
  <p:tag name="KSO_WM_UNIT_COMPATIBLE" val="0"/>
  <p:tag name="KSO_WM_UNIT_DIAGRAM_ISNUMVISUAL" val="0"/>
  <p:tag name="KSO_WM_UNIT_DIAGRAM_ISREFERUNIT" val="0"/>
  <p:tag name="KSO_WM_UNIT_TYPE" val="b"/>
  <p:tag name="KSO_WM_UNIT_INDEX" val="1"/>
  <p:tag name="KSO_WM_UNIT_ID" val="diagram20211942_1*b*1"/>
  <p:tag name="KSO_WM_TEMPLATE_CATEGORY" val="diagram"/>
  <p:tag name="KSO_WM_TEMPLATE_INDEX" val="20211942"/>
  <p:tag name="KSO_WM_UNIT_LAYERLEVEL" val="1"/>
  <p:tag name="KSO_WM_TAG_VERSION" val="1.0"/>
  <p:tag name="KSO_WM_BEAUTIFY_FLAG" val="#wm#"/>
  <p:tag name="KSO_WM_CHIP_GROUPID" val="5f461bcef3f92eac738049c8"/>
  <p:tag name="KSO_WM_CHIP_XID" val="5f461bcef3f92eac738049c9"/>
  <p:tag name="KSO_WM_UNIT_DEC_AREA_ID" val="59d730f42eea494da104cfb9f8182c8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b0fe61d0a0b44709fc829e2af3abdb6"/>
  <p:tag name="KSO_WM_UNIT_TEXT_FILL_FORE_SCHEMECOLOR_INDEX_BRIGHTNESS" val="-0.5"/>
  <p:tag name="KSO_WM_UNIT_TEXT_FILL_FORE_SCHEMECOLOR_INDEX" val="14"/>
  <p:tag name="KSO_WM_UNIT_TEXT_FILL_TYPE" val="1"/>
  <p:tag name="KSO_WM_TEMPLATE_ASSEMBLE_XID" val="60656f1e4054ed1e2fb803c2"/>
  <p:tag name="KSO_WM_TEMPLATE_ASSEMBLE_GROUPID" val="60656f1e4054ed1e2fb803c2"/>
</p:tagLst>
</file>

<file path=ppt/tags/tag16.xml><?xml version="1.0" encoding="utf-8"?>
<p:tagLst xmlns:p="http://schemas.openxmlformats.org/presentationml/2006/main">
  <p:tag name="PA" val="v5.2.2"/>
  <p:tag name="KSO_WM_UNIT_VALUE" val="301*293"/>
  <p:tag name="KSO_WM_UNIT_HIGHLIGHT" val="0"/>
  <p:tag name="KSO_WM_UNIT_COMPATIBLE" val="0"/>
  <p:tag name="KSO_WM_UNIT_DIAGRAM_ISNUMVISUAL" val="0"/>
  <p:tag name="KSO_WM_UNIT_DIAGRAM_ISREFERUNIT" val="0"/>
  <p:tag name="KSO_WM_DIAGRAM_GROUP_CODE" val="1600103155"/>
  <p:tag name="KSO_WM_UNIT_TYPE" val="ζ_h_d"/>
  <p:tag name="KSO_WM_UNIT_INDEX" val="1_1_3"/>
  <p:tag name="KSO_WM_UNIT_ID" val="crop20194954_1*ζ_h_d*1_1_3"/>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WM_BEAUTIFY_ZORDER_FLAG_TAG" val="3"/>
  <p:tag name="KSO_WM_BLIP_RECT_LEFT" val="-517"/>
  <p:tag name="KSO_WM_BLIP_RECT_RIGHT" val="-791"/>
  <p:tag name="KSO_WM_BLIP_RECT_TOP" val="-53"/>
  <p:tag name="KSO_WM_BLIP_RECT_BOTTOM" val="-502"/>
  <p:tag name="KSO_WM_CREATIVE_CROP_ORG_LEFT" val="412.5"/>
  <p:tag name="KSO_WM_CREATIVE_CROP_ORG_TOP" val="71.9985"/>
  <p:tag name="KSO_WM_CREATIVE_CROP_ORG_WIDTH" val="475.503"/>
  <p:tag name="KSO_WM_CREATIVE_CROP_ORG_HEIGHT" val="396.003"/>
  <p:tag name="KSO_WM_CREATIVE_CROP_SHAPE_LEFT" val="540.1"/>
  <p:tag name="KSO_WM_CREATIVE_CROP_SHAPE_TOP" val="103.95"/>
  <p:tag name="KSO_WM_CREATIVE_CROP_SHAPE_WIDTH" val="59"/>
  <p:tag name="KSO_WM_CREATIVE_CROP_SHAPE_HEIGHT" val="60.5"/>
  <p:tag name="KSO_WM_UNIT_USESOURCEFORMAT_APPLY" val="1"/>
  <p:tag name="KSO_WM_UNIT_TEXT_FILL_FORE_SCHEMECOLOR_INDEX_BRIGHTNESS" val="0"/>
  <p:tag name="KSO_WM_UNIT_TEXT_FILL_FORE_SCHEMECOLOR_INDEX" val="2"/>
  <p:tag name="KSO_WM_UNIT_TEXT_FILL_TYPE" val="1"/>
</p:tagLst>
</file>

<file path=ppt/tags/tag16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42_1*f*1"/>
  <p:tag name="KSO_WM_TEMPLATE_CATEGORY" val="diagram"/>
  <p:tag name="KSO_WM_TEMPLATE_INDEX" val="20211942"/>
  <p:tag name="KSO_WM_UNIT_LAYERLEVEL" val="1"/>
  <p:tag name="KSO_WM_TAG_VERSION" val="1.0"/>
  <p:tag name="KSO_WM_BEAUTIFY_FLAG" val="#wm#"/>
  <p:tag name="KSO_WM_UNIT_DEFAULT_FONT" val="14;20;2"/>
  <p:tag name="KSO_WM_UNIT_BLOCK" val="0"/>
  <p:tag name="KSO_WM_UNIT_VALUE" val="60"/>
  <p:tag name="KSO_WM_UNIT_SHOW_EDIT_AREA_INDICATION" val="1"/>
  <p:tag name="KSO_WM_CHIP_GROUPID" val="5e6b05596848fb12bee65ac8"/>
  <p:tag name="KSO_WM_CHIP_XID" val="5e6b05596848fb12bee65aca"/>
  <p:tag name="KSO_WM_UNIT_DEC_AREA_ID" val="adec008ad4534782b6ee663975a3394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3320c170d02749f88b7cef4a70e1e8c1"/>
  <p:tag name="KSO_WM_UNIT_TEXT_FILL_FORE_SCHEMECOLOR_INDEX_BRIGHTNESS" val="0.25"/>
  <p:tag name="KSO_WM_UNIT_TEXT_FILL_FORE_SCHEMECOLOR_INDEX" val="13"/>
  <p:tag name="KSO_WM_UNIT_TEXT_FILL_TYPE" val="1"/>
  <p:tag name="KSO_WM_TEMPLATE_ASSEMBLE_XID" val="60656f1e4054ed1e2fb803c2"/>
  <p:tag name="KSO_WM_TEMPLATE_ASSEMBLE_GROUPID" val="60656f1e4054ed1e2fb803c2"/>
</p:tagLst>
</file>

<file path=ppt/tags/tag161.xml><?xml version="1.0" encoding="utf-8"?>
<p:tagLst xmlns:p="http://schemas.openxmlformats.org/presentationml/2006/main">
  <p:tag name="KSO_WM_UNIT_VALUE" val="1507*1720"/>
  <p:tag name="KSO_WM_UNIT_HIGHLIGHT" val="0"/>
  <p:tag name="KSO_WM_UNIT_COMPATIBLE" val="1"/>
  <p:tag name="KSO_WM_UNIT_DIAGRAM_ISNUMVISUAL" val="0"/>
  <p:tag name="KSO_WM_UNIT_DIAGRAM_ISREFERUNIT" val="0"/>
  <p:tag name="KSO_WM_UNIT_TYPE" val="d"/>
  <p:tag name="KSO_WM_UNIT_INDEX" val="1"/>
  <p:tag name="KSO_WM_UNIT_ID" val="diagram20211942_1*d*1"/>
  <p:tag name="KSO_WM_TEMPLATE_CATEGORY" val="diagram"/>
  <p:tag name="KSO_WM_TEMPLATE_INDEX" val="20211942"/>
  <p:tag name="KSO_WM_UNIT_LAYERLEVEL" val="1"/>
  <p:tag name="KSO_WM_TAG_VERSION" val="1.0"/>
  <p:tag name="KSO_WM_BEAUTIFY_FLAG" val="#wm#"/>
  <p:tag name="KSO_WM_CHIP_GROUPID" val="5e7310da9a230a26b9e88a19"/>
  <p:tag name="KSO_WM_CHIP_XID" val="5e7310da9a230a26b9e88a1a"/>
  <p:tag name="KSO_WM_UNIT_DEC_AREA_ID" val="a322cb70841c4946b9248be5d4d4502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a3099517f934e4f8f2ab7bd251d82ca"/>
  <p:tag name="KSO_WM_UNIT_PLACING_PICTURE" val="9a3099517f934e4f8f2ab7bd251d82ca"/>
  <p:tag name="KSO_WM_UNIT_SUPPORT_UNIT_TYPE" val="[&quot;l&quot;,&quot;m&quot;,&quot;n&quot;,&quot;o&quot;,&quot;p&quot;,&quot;q&quot;,&quot;r&quot;,&quot;δ&quot;,&quot;ε&quot;,&quot;ζ&quot;,&quot;η&quot;,&quot;d&quot;,&quot;α&quot;,&quot;β&quot;,&quot;θ&quot;]"/>
  <p:tag name="KSO_WM_TEMPLATE_ASSEMBLE_XID" val="60656f1e4054ed1e2fb803c2"/>
  <p:tag name="KSO_WM_TEMPLATE_ASSEMBLE_GROUPID" val="60656f1e4054ed1e2fb803c2"/>
  <p:tag name="KSO_WM_UNIT_PLACING_PICTURE_INFO" val="{&quot;code&quot;:&quot;&quot;,&quot;full_picture&quot;:false,&quot;scheme&quot;:&quot;&quot;,&quot;spacing&quot;:5}"/>
  <p:tag name="KSO_WM_UNIT_PLACING_PICTURE_COLLAGE_VIEWPORT" val="{&quot;height&quot;:7254.041622626774,&quot;width&quot;:7533.79842519685}"/>
</p:tagLst>
</file>

<file path=ppt/tags/tag162.xml><?xml version="1.0" encoding="utf-8"?>
<p:tagLst xmlns:p="http://schemas.openxmlformats.org/presentationml/2006/main">
  <p:tag name="KSO_WM_BEAUTIFY_FLAG" val="#wm#"/>
  <p:tag name="KSO_WM_TEMPLATE_CATEGORY" val="diagram"/>
  <p:tag name="KSO_WM_TEMPLATE_INDEX" val="20211942"/>
  <p:tag name="KSO_WM_SLIDE_LAYOUT_INFO" val="{&quot;backgroundInfo&quot;:[{&quot;bottom&quot;:0,&quot;bottomAbs&quot;:false,&quot;left&quot;:0,&quot;leftAbs&quot;:false,&quot;right&quot;:0,&quot;rightAbs&quot;:false,&quot;top&quot;:0,&quot;topAbs&quot;:false,&quot;type&quot;:&quot;general&quot;}],&quot;direction&quot;:1,&quot;id&quot;:&quot;2021-04-01T15:29:05&quot;,&quot;maxSize&quot;:{&quot;size1&quot;:46.87549571196238},&quot;minSize&quot;:{&quot;size1&quot;:39.37549571196238},&quot;normalSize&quot;:{&quot;size1&quot;:46.875495711962373},&quot;subLayout&quot;:[{&quot;id&quot;:&quot;2021-04-01T15:29:05&quot;,&quot;maxSize&quot;:{&quot;size1&quot;:56.195775560352409},&quot;minSize&quot;:{&quot;size1&quot;:36.195775560352409},&quot;normalSize&quot;:{&quot;size1&quot;:36.740405189982042},&quot;subLayout&quot;:[{&quot;id&quot;:&quot;2021-04-01T15:29:05&quot;,&quot;margin&quot;:{&quot;bottom&quot;:0.026000002399086952,&quot;left&quot;:2.5399999618530273,&quot;right&quot;:1.2439998388290405,&quot;top&quot;:2.5399999618530273},&quot;type&quot;:0},{&quot;id&quot;:&quot;2021-04-01T15:29:05&quot;,&quot;margin&quot;:{&quot;bottom&quot;:2.5399999618530273,&quot;left&quot;:2.5399999618530273,&quot;right&quot;:1.2699999809265137,&quot;top&quot;:0.42300000786781311},&quot;type&quot;:0}],&quot;type&quot;:0},{&quot;id&quot;:&quot;2021-04-01T15:29:05&quot;,&quot;margin&quot;:{&quot;bottom&quot;:1.6929999589920044,&quot;left&quot;:0,&quot;right&quot;:2.1170001029968262,&quot;top&quot;:1.6929999589920044},&quot;type&quot;:0}],&quot;type&quot;:0}"/>
  <p:tag name="KSO_WM_SLIDE_RATIO" val="1.777778"/>
  <p:tag name="KSO_WM_SLIDE_ID" val="diagram2021194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b_d_f"/>
  <p:tag name="KSO_WM_SLIDE_LAYOUT_CNT" val="1_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c2"/>
  <p:tag name="KSO_WM_TEMPLATE_ASSEMBLE_GROUPID" val="60656f1e4054ed1e2fb803c2"/>
</p:tagLst>
</file>

<file path=ppt/tags/tag163.xml><?xml version="1.0" encoding="utf-8"?>
<p:tagLst xmlns:p="http://schemas.openxmlformats.org/presentationml/2006/main">
  <p:tag name="KSO_WM_UNIT_PLACING_PICTURE_USER_VIEWPORT" val="{&quot;height&quot;:5067.653543307087,&quot;width&quot;:12000}"/>
</p:tagLst>
</file>

<file path=ppt/tags/tag164.xml><?xml version="1.0" encoding="utf-8"?>
<p:tagLst xmlns:p="http://schemas.openxmlformats.org/presentationml/2006/main">
  <p:tag name="KSO_WM_UNIT_PLACING_PICTURE_USER_VIEWPORT" val="{&quot;height&quot;:7191.685039370079,&quot;width&quot;:4104.355905511811}"/>
</p:tagLst>
</file>

<file path=ppt/tags/tag165.xml><?xml version="1.0" encoding="utf-8"?>
<p:tagLst xmlns:p="http://schemas.openxmlformats.org/presentationml/2006/main">
  <p:tag name="KSO_WM_UNIT_PLACING_PICTURE_USER_VIEWPORT" val="{&quot;height&quot;:3203.4787401574804,&quot;width&quot;:7677.9039370078735}"/>
</p:tagLst>
</file>

<file path=ppt/tags/tag166.xml><?xml version="1.0" encoding="utf-8"?>
<p:tagLst xmlns:p="http://schemas.openxmlformats.org/presentationml/2006/main">
  <p:tag name="KSO_WM_UNIT_PLACING_PICTURE_USER_VIEWPORT" val="{&quot;height&quot;:3385.135433070866,&quot;width&quot;:8209.925984251968}"/>
</p:tagLst>
</file>

<file path=ppt/tags/tag17.xml><?xml version="1.0" encoding="utf-8"?>
<p:tagLst xmlns:p="http://schemas.openxmlformats.org/presentationml/2006/main">
  <p:tag name="PA" val="v5.2.2"/>
  <p:tag name="KSO_WM_UNIT_VALUE" val="1096*1095"/>
  <p:tag name="KSO_WM_UNIT_HIGHLIGHT" val="0"/>
  <p:tag name="KSO_WM_UNIT_COMPATIBLE" val="0"/>
  <p:tag name="KSO_WM_UNIT_DIAGRAM_ISNUMVISUAL" val="0"/>
  <p:tag name="KSO_WM_UNIT_DIAGRAM_ISREFERUNIT" val="0"/>
  <p:tag name="KSO_WM_DIAGRAM_GROUP_CODE" val="1600103155"/>
  <p:tag name="KSO_WM_UNIT_TYPE" val="ζ_h_d"/>
  <p:tag name="KSO_WM_UNIT_INDEX" val="1_1_4"/>
  <p:tag name="KSO_WM_UNIT_ID" val="crop20194954_1*ζ_h_d*1_1_4"/>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WM_BEAUTIFY_ZORDER_FLAG_TAG" val="3"/>
  <p:tag name="KSO_WM_BLIP_RECT_LEFT" val="-139"/>
  <p:tag name="KSO_WM_BLIP_RECT_RIGHT" val="-139"/>
  <p:tag name="KSO_WM_BLIP_RECT_TOP" val="-44"/>
  <p:tag name="KSO_WM_BLIP_RECT_BOTTOM" val="-36"/>
  <p:tag name="KSO_WM_CREATIVE_CROP_ORG_LEFT" val="412.5"/>
  <p:tag name="KSO_WM_CREATIVE_CROP_ORG_TOP" val="71.9985"/>
  <p:tag name="KSO_WM_CREATIVE_CROP_ORG_WIDTH" val="475.503"/>
  <p:tag name="KSO_WM_CREATIVE_CROP_ORG_HEIGHT" val="396.003"/>
  <p:tag name="KSO_WM_CREATIVE_CROP_SHAPE_LEFT" val="540.1"/>
  <p:tag name="KSO_WM_CREATIVE_CROP_SHAPE_TOP" val="168.1"/>
  <p:tag name="KSO_WM_CREATIVE_CROP_SHAPE_WIDTH" val="220.3"/>
  <p:tag name="KSO_WM_CREATIVE_CROP_SHAPE_HEIGHT" val="220.5"/>
  <p:tag name="KSO_WM_UNIT_USESOURCEFORMAT_APPLY" val="1"/>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PA" val="v5.2.2"/>
  <p:tag name="KSO_WM_UNIT_VALUE" val="126*1095"/>
  <p:tag name="KSO_WM_UNIT_HIGHLIGHT" val="0"/>
  <p:tag name="KSO_WM_UNIT_COMPATIBLE" val="0"/>
  <p:tag name="KSO_WM_UNIT_DIAGRAM_ISNUMVISUAL" val="0"/>
  <p:tag name="KSO_WM_UNIT_DIAGRAM_ISREFERUNIT" val="0"/>
  <p:tag name="KSO_WM_DIAGRAM_GROUP_CODE" val="1600103155"/>
  <p:tag name="KSO_WM_UNIT_TYPE" val="ζ_h_d"/>
  <p:tag name="KSO_WM_UNIT_INDEX" val="1_1_5"/>
  <p:tag name="KSO_WM_UNIT_ID" val="crop20194954_1*ζ_h_d*1_1_5"/>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WM_BEAUTIFY_ZORDER_FLAG_TAG" val="3"/>
  <p:tag name="KSO_WM_BLIP_RECT_LEFT" val="-139"/>
  <p:tag name="KSO_WM_BLIP_RECT_RIGHT" val="-139"/>
  <p:tag name="KSO_WM_BLIP_RECT_TOP" val="-1266"/>
  <p:tag name="KSO_WM_BLIP_RECT_BOTTOM" val="-199"/>
  <p:tag name="KSO_WM_CREATIVE_CROP_ORG_LEFT" val="412.5"/>
  <p:tag name="KSO_WM_CREATIVE_CROP_ORG_TOP" val="71.9985"/>
  <p:tag name="KSO_WM_CREATIVE_CROP_ORG_WIDTH" val="475.503"/>
  <p:tag name="KSO_WM_CREATIVE_CROP_ORG_HEIGHT" val="396.003"/>
  <p:tag name="KSO_WM_CREATIVE_CROP_SHAPE_LEFT" val="540.1"/>
  <p:tag name="KSO_WM_CREATIVE_CROP_SHAPE_TOP" val="392.3"/>
  <p:tag name="KSO_WM_CREATIVE_CROP_SHAPE_WIDTH" val="220.3"/>
  <p:tag name="KSO_WM_CREATIVE_CROP_SHAPE_HEIGHT" val="25.3"/>
  <p:tag name="KSO_WM_UNIT_USESOURCEFORMAT_APPLY" val="1"/>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PA" val="v5.2.2"/>
  <p:tag name="KSO_WM_UNIT_VALUE" val="1096*351"/>
  <p:tag name="KSO_WM_UNIT_HIGHLIGHT" val="0"/>
  <p:tag name="KSO_WM_UNIT_COMPATIBLE" val="0"/>
  <p:tag name="KSO_WM_UNIT_DIAGRAM_ISNUMVISUAL" val="0"/>
  <p:tag name="KSO_WM_UNIT_DIAGRAM_ISREFERUNIT" val="0"/>
  <p:tag name="KSO_WM_DIAGRAM_GROUP_CODE" val="1600103155"/>
  <p:tag name="KSO_WM_UNIT_TYPE" val="ζ_h_d"/>
  <p:tag name="KSO_WM_UNIT_INDEX" val="1_1_6"/>
  <p:tag name="KSO_WM_UNIT_ID" val="crop20194954_1*ζ_h_d*1_1_6"/>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WM_BEAUTIFY_ZORDER_FLAG_TAG" val="3"/>
  <p:tag name="KSO_WM_BLIP_RECT_LEFT" val="-751"/>
  <p:tag name="KSO_WM_BLIP_RECT_RIGHT" val="-327"/>
  <p:tag name="KSO_WM_BLIP_RECT_TOP" val="-11"/>
  <p:tag name="KSO_WM_BLIP_RECT_BOTTOM" val="-68"/>
  <p:tag name="KSO_WM_CREATIVE_CROP_ORG_LEFT" val="412.5"/>
  <p:tag name="KSO_WM_CREATIVE_CROP_ORG_TOP" val="71.9985"/>
  <p:tag name="KSO_WM_CREATIVE_CROP_ORG_WIDTH" val="475.503"/>
  <p:tag name="KSO_WM_CREATIVE_CROP_ORG_HEIGHT" val="396.003"/>
  <p:tag name="KSO_WM_CREATIVE_CROP_SHAPE_LEFT" val="764.45"/>
  <p:tag name="KSO_WM_CREATIVE_CROP_SHAPE_TOP" val="96.7"/>
  <p:tag name="KSO_WM_CREATIVE_CROP_SHAPE_WIDTH" val="70.55"/>
  <p:tag name="KSO_WM_CREATIVE_CROP_SHAPE_HEIGHT" val="220.5"/>
  <p:tag name="KSO_WM_UNIT_USESOURCEFORMAT_APPLY" val="1"/>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PLACING_PICTURE_USER_VIEWPORT" val="{&quot;height&quot;:843.72755905511815,&quot;width&quot;:879.1196850393701}"/>
</p:tagLst>
</file>

<file path=ppt/tags/tag20.xml><?xml version="1.0" encoding="utf-8"?>
<p:tagLst xmlns:p="http://schemas.openxmlformats.org/presentationml/2006/main">
  <p:tag name="PA" val="v5.2.2"/>
  <p:tag name="KSO_WM_UNIT_VALUE" val="371*351"/>
  <p:tag name="KSO_WM_UNIT_HIGHLIGHT" val="0"/>
  <p:tag name="KSO_WM_UNIT_COMPATIBLE" val="0"/>
  <p:tag name="KSO_WM_UNIT_DIAGRAM_ISNUMVISUAL" val="0"/>
  <p:tag name="KSO_WM_UNIT_DIAGRAM_ISREFERUNIT" val="0"/>
  <p:tag name="KSO_WM_DIAGRAM_GROUP_CODE" val="1600103155"/>
  <p:tag name="KSO_WM_UNIT_TYPE" val="ζ_h_d"/>
  <p:tag name="KSO_WM_UNIT_INDEX" val="1_1_7"/>
  <p:tag name="KSO_WM_UNIT_ID" val="crop20194954_1*ζ_h_d*1_1_7"/>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WM_BEAUTIFY_ZORDER_FLAG_TAG" val="3"/>
  <p:tag name="KSO_WM_BLIP_RECT_LEFT" val="-751"/>
  <p:tag name="KSO_WM_BLIP_RECT_RIGHT" val="-327"/>
  <p:tag name="KSO_WM_BLIP_RECT_TOP" val="-333"/>
  <p:tag name="KSO_WM_BLIP_RECT_BOTTOM" val="-97"/>
  <p:tag name="KSO_WM_CREATIVE_CROP_ORG_LEFT" val="412.5"/>
  <p:tag name="KSO_WM_CREATIVE_CROP_ORG_TOP" val="71.9985"/>
  <p:tag name="KSO_WM_CREATIVE_CROP_ORG_WIDTH" val="475.503"/>
  <p:tag name="KSO_WM_CREATIVE_CROP_ORG_HEIGHT" val="396.003"/>
  <p:tag name="KSO_WM_CREATIVE_CROP_SHAPE_LEFT" val="764.45"/>
  <p:tag name="KSO_WM_CREATIVE_CROP_SHAPE_TOP" val="320.9"/>
  <p:tag name="KSO_WM_CREATIVE_CROP_SHAPE_WIDTH" val="70.55"/>
  <p:tag name="KSO_WM_CREATIVE_CROP_SHAPE_HEIGHT" val="74.65"/>
  <p:tag name="KSO_WM_UNIT_USESOURCEFORMAT_APPLY" val="1"/>
  <p:tag name="KSO_WM_UNIT_TEXT_FILL_FORE_SCHEMECOLOR_INDEX_BRIGHTNESS" val="0"/>
  <p:tag name="KSO_WM_UNIT_TEXT_FILL_FORE_SCHEMECOLOR_INDEX" val="2"/>
  <p:tag name="KSO_WM_UNIT_TEXT_FILL_TYPE" val="1"/>
</p:tagLst>
</file>

<file path=ppt/tags/tag21.xml><?xml version="1.0" encoding="utf-8"?>
<p:tagLst xmlns:p="http://schemas.openxmlformats.org/presentationml/2006/main">
  <p:tag name="PA" val="v5.2.2"/>
  <p:tag name="KSO_WM_UNIT_VALUE" val="1096*243"/>
  <p:tag name="KSO_WM_UNIT_HIGHLIGHT" val="0"/>
  <p:tag name="KSO_WM_UNIT_COMPATIBLE" val="0"/>
  <p:tag name="KSO_WM_UNIT_DIAGRAM_ISNUMVISUAL" val="0"/>
  <p:tag name="KSO_WM_UNIT_DIAGRAM_ISREFERUNIT" val="0"/>
  <p:tag name="KSO_WM_DIAGRAM_GROUP_CODE" val="1600103155"/>
  <p:tag name="KSO_WM_UNIT_TYPE" val="ζ_h_d"/>
  <p:tag name="KSO_WM_UNIT_INDEX" val="1_1_8"/>
  <p:tag name="KSO_WM_UNIT_ID" val="crop20194954_1*ζ_h_d*1_1_8"/>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WM_BEAUTIFY_ZORDER_FLAG_TAG" val="3"/>
  <p:tag name="KSO_WM_BLIP_RECT_LEFT" val="-1236"/>
  <p:tag name="KSO_WM_BLIP_RECT_RIGHT" val="-363"/>
  <p:tag name="KSO_WM_BLIP_RECT_TOP" val="-68"/>
  <p:tag name="KSO_WM_BLIP_RECT_BOTTOM" val="-11"/>
  <p:tag name="KSO_WM_CREATIVE_CROP_ORG_LEFT" val="412.5"/>
  <p:tag name="KSO_WM_CREATIVE_CROP_ORG_TOP" val="71.9985"/>
  <p:tag name="KSO_WM_CREATIVE_CROP_ORG_WIDTH" val="475.503"/>
  <p:tag name="KSO_WM_CREATIVE_CROP_ORG_HEIGHT" val="396.003"/>
  <p:tag name="KSO_WM_CREATIVE_CROP_SHAPE_LEFT" val="839.1"/>
  <p:tag name="KSO_WM_CREATIVE_CROP_SHAPE_TOP" val="222.75"/>
  <p:tag name="KSO_WM_CREATIVE_CROP_SHAPE_WIDTH" val="48.9"/>
  <p:tag name="KSO_WM_CREATIVE_CROP_SHAPE_HEIGHT" val="220.5"/>
  <p:tag name="KSO_WM_UNIT_USESOURCEFORMAT_APPLY" val="1"/>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1921"/>
  <p:tag name="KSO_WM_SLIDE_LAYOUT" val="a_d_f"/>
  <p:tag name="KSO_WM_SLIDE_LAYOUT_CNT" val="1_1_1"/>
  <p:tag name="KSO_WM_UNIT_SHOW_EDIT_AREA_INDICATION"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7.499651714630694},&quot;minSize&quot;:{&quot;size1&quot;:39.999651714630694},&quot;normalSize&quot;:{&quot;size1&quot;:42.918401714630704},&quot;subLayout&quot;:[{&quot;id&quot;:&quot;2021-04-01T15:29:04&quot;,&quot;maxSize&quot;:{&quot;size1&quot;:53.299949088712502},&quot;minSize&quot;:{&quot;size1&quot;:33.299949088712502},&quot;normalSize&quot;:{&quot;size1&quot;:47.733282422045839},&quot;subLayout&quot;:[{&quot;id&quot;:&quot;2021-04-01T15:29:04&quot;,&quot;margin&quot;:{&quot;bottom&quot;:0.026000002399086952,&quot;left&quot;:2.5399999618530273,&quot;right&quot;:1.2439998388290405,&quot;top&quot;:2.5399999618530273},&quot;type&quot;:0},{&quot;id&quot;:&quot;2021-04-01T15:29:04&quot;,&quot;margin&quot;:{&quot;bottom&quot;:2.5399999618530273,&quot;left&quot;:2.5399999618530273,&quot;right&quot;:1.2699999809265137,&quot;top&quot;:0.42300000786781311},&quot;type&quot;:0}],&quot;type&quot;:0},{&quot;id&quot;:&quot;2021-04-01T15:29:04&quot;,&quot;margin&quot;:{&quot;bottom&quot;:1.6929999589920044,&quot;left&quot;:0,&quot;right&quot;:2.1170001029968262,&quot;top&quot;:1.6929999589920044},&quot;type&quot;:0}],&quot;type&quot;:0}"/>
  <p:tag name="KSO_WM_SLIDE_RATIO" val="1.777778"/>
  <p:tag name="KSO_WM_SLIDE_SIZE" val="816*396"/>
  <p:tag name="KSO_WM_SLIDE_POSITION" val="72*72"/>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Lst>
</file>

<file path=ppt/tags/tag2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76_1*a*1"/>
  <p:tag name="KSO_WM_TEMPLATE_CATEGORY" val="diagram"/>
  <p:tag name="KSO_WM_TEMPLATE_INDEX" val="2021367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e5b988c84af4405be32d43fbd0526b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509509527864a24ab0a52274e73a281"/>
  <p:tag name="KSO_WM_UNIT_TEXT_FILL_FORE_SCHEMECOLOR_INDEX_BRIGHTNESS" val="0"/>
  <p:tag name="KSO_WM_UNIT_TEXT_FILL_FORE_SCHEMECOLOR_INDEX" val="13"/>
  <p:tag name="KSO_WM_UNIT_TEXT_FILL_TYPE" val="1"/>
  <p:tag name="KSO_WM_TEMPLATE_ASSEMBLE_XID" val="60656eb54054ed1e2fb7fe8b"/>
  <p:tag name="KSO_WM_TEMPLATE_ASSEMBLE_GROUPID" val="60656eb54054ed1e2fb7fe8b"/>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74778_4*q_i*1_1"/>
  <p:tag name="KSO_WM_TEMPLATE_CATEGORY" val="diagram"/>
  <p:tag name="KSO_WM_TEMPLATE_INDEX" val="20174778"/>
  <p:tag name="KSO_WM_UNIT_LAYERLEVEL" val="1_1"/>
  <p:tag name="KSO_WM_TAG_VERSION" val="1.0"/>
  <p:tag name="KSO_WM_BEAUTIFY_FLAG" val="#wm#"/>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74778_4*q_h_i*1_5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74778_4*q_h_i*1_1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74778_4*q_h_i*1_2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74778_4*q_h_i*1_3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74778_4*q_h_i*1_4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UNIT_PLACING_PICTURE_USER_VIEWPORT" val="{&quot;height&quot;:843.72755905511815,&quot;width&quot;:879.119685039370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74778_4*q_h_i*1_2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174778_4*q_h_i*1_2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2.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74778_4*q_h_f*1_2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74778_4*q_h_i*1_3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174778_4*q_h_i*1_3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5.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74778_4*q_h_f*1_3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74778_4*q_h_i*1_1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174778_4*q_h_i*1_1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8.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74778_4*q_h_f*1_1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3"/>
  <p:tag name="KSO_WM_UNIT_ID" val="diagram20174778_4*q_h_i*1_5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5_2"/>
  <p:tag name="KSO_WM_UNIT_ID" val="diagram20174778_4*q_h_i*1_5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41.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74778_4*q_h_f*1_5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74778_4*q_h_i*1_4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4_2"/>
  <p:tag name="KSO_WM_UNIT_ID" val="diagram20174778_4*q_h_i*1_4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44.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74778_4*q_h_f*1_4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45.xml><?xml version="1.0" encoding="utf-8"?>
<p:tagLst xmlns:p="http://schemas.openxmlformats.org/presentationml/2006/main">
  <p:tag name="KSO_WM_BEAUTIFY_FLAG" val="#wm#"/>
  <p:tag name="KSO_WM_TEMPLATE_CATEGORY" val="diagram"/>
  <p:tag name="KSO_WM_TEMPLATE_INDEX" val="20213676"/>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quot;topAbs&quot;:false,&quot;type&quot;:&quot;general&quot;}],&quot;id&quot;:&quot;2021-04-01T15:14:56&quot;,&quot;maxSize&quot;:{&quot;size1&quot;:26.699999999999999},&quot;minSize&quot;:{&quot;size1&quot;:17.800000000000001},&quot;normalSize&quot;:{&quot;size1&quot;:17.800000000000001},&quot;subLayout&quot;:[{&quot;id&quot;:&quot;2021-04-01T15:14:56&quot;,&quot;margin&quot;:{&quot;bottom&quot;:0,&quot;left&quot;:1.6929999589920044,&quot;right&quot;:1.6929999589920044,&quot;top&quot;:1.6929999589920044},&quot;type&quot;:0},{&quot;id&quot;:&quot;2021-04-01T15:14:56&quot;,&quot;margin&quot;:{&quot;bottom&quot;:1.6929999589920044,&quot;left&quot;:1.6929999589920044,&quot;right&quot;:1.6929999589920044,&quot;top&quot;:0.84700000286102295},&quot;type&quot;:0}],&quot;type&quot;:0}"/>
  <p:tag name="KSO_WM_SLIDE_BACKGROUND" val="[&quot;general&quot;]"/>
  <p:tag name="KSO_WM_SLIDE_RATIO" val="1.777778"/>
  <p:tag name="KSO_WM_SLIDE_CAN_ADD_NAVIGATION" val="1"/>
  <p:tag name="KSO_WM_SLIDE_ID" val="diagram202136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SLIDE_LAYOUT" val="a_d"/>
  <p:tag name="KSO_WM_SLIDE_LAYOUT_CNT" val="1_1"/>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big_font&quot;:false,&quot;fill_id&quot;:&quot;736496b0653343f1bfd4c6dc9c47e1b4&quot;,&quot;fill_align&quot;:&quot;lt&quot;,&quot;chip_types&quot;:[&quot;text&quot;]}],[{&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features&quot;:[&quot;collage&quot;,&quot;carousel&quot;],&quot;support_big_font&quot;:false,&quot;fill_id&quot;:&quot;736496b0653343f1bfd4c6dc9c47e1b4&quot;,&quot;fill_align&quot;:&quot;cm&quot;,&quot;chip_types&quot;:[&quot;diagram&quot;,&quot;pictext&quot;,&quot;picture&quot;,&quot;chart&quot;,&quot;table&quot;,&quot;video&quot;]}]]"/>
  <p:tag name="KSO_WM_CHIP_GROUPID" val="5f5ee1ca4d6848d78f644aec"/>
  <p:tag name="KSO_WM_CHIP_XID" val="5f696419553136823a5e6172"/>
  <p:tag name="FIXED_XID_TMP" val="5f5ee1ca4d6848d78f644aec"/>
  <p:tag name="KSO_WM_CHIP_DECFILLPROP" val="[]"/>
  <p:tag name="KSO_WM_SLIDE_BK_DARK_LIGHT" val="2"/>
  <p:tag name="KSO_WM_SLIDE_BACKGROUND_TYPE" val="general"/>
  <p:tag name="KSO_WM_SLIDE_SUPPORT_FEATURE_TYPE" val="3"/>
  <p:tag name="KSO_WM_TEMPLATE_ASSEMBLE_XID" val="60656eb54054ed1e2fb7fe8b"/>
  <p:tag name="KSO_WM_TEMPLATE_ASSEMBLE_GROUPID" val="60656eb54054ed1e2fb7fe8b"/>
</p:tagLst>
</file>

<file path=ppt/tags/tag46.xml><?xml version="1.0" encoding="utf-8"?>
<p:tagLst xmlns:p="http://schemas.openxmlformats.org/presentationml/2006/main">
  <p:tag name="KSO_WM_UNIT_PLACING_PICTURE_USER_VIEWPORT" val="{&quot;height&quot;:4204.948031496063,&quot;width&quot;:3770.683464566929}"/>
</p:tagLst>
</file>

<file path=ppt/tags/tag47.xml><?xml version="1.0" encoding="utf-8"?>
<p:tagLst xmlns:p="http://schemas.openxmlformats.org/presentationml/2006/main">
  <p:tag name="KSO_WM_UNIT_PLACING_PICTURE_USER_VIEWPORT" val="{&quot;height&quot;:3766.9874015748032,&quot;width&quot;:7100.259842519685}"/>
</p:tagLst>
</file>

<file path=ppt/tags/tag48.xml><?xml version="1.0" encoding="utf-8"?>
<p:tagLst xmlns:p="http://schemas.openxmlformats.org/presentationml/2006/main">
  <p:tag name="TIMING" val="|3.9|3.3|4.4"/>
</p:tagLst>
</file>

<file path=ppt/tags/tag4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76_1*a*1"/>
  <p:tag name="KSO_WM_TEMPLATE_CATEGORY" val="diagram"/>
  <p:tag name="KSO_WM_TEMPLATE_INDEX" val="2021367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e5b988c84af4405be32d43fbd0526b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509509527864a24ab0a52274e73a281"/>
  <p:tag name="KSO_WM_UNIT_TEXT_FILL_FORE_SCHEMECOLOR_INDEX_BRIGHTNESS" val="0"/>
  <p:tag name="KSO_WM_UNIT_TEXT_FILL_FORE_SCHEMECOLOR_INDEX" val="13"/>
  <p:tag name="KSO_WM_UNIT_TEXT_FILL_TYPE" val="1"/>
  <p:tag name="KSO_WM_TEMPLATE_ASSEMBLE_XID" val="60656eb54054ed1e2fb7fe8b"/>
  <p:tag name="KSO_WM_TEMPLATE_ASSEMBLE_GROUPID" val="60656eb54054ed1e2fb7fe8b"/>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74778_4*q_i*1_1"/>
  <p:tag name="KSO_WM_TEMPLATE_CATEGORY" val="diagram"/>
  <p:tag name="KSO_WM_TEMPLATE_INDEX" val="20174778"/>
  <p:tag name="KSO_WM_UNIT_LAYERLEVEL" val="1_1"/>
  <p:tag name="KSO_WM_TAG_VERSION" val="1.0"/>
  <p:tag name="KSO_WM_BEAUTIFY_FLAG" val="#wm#"/>
  <p:tag name="KSO_WM_UNIT_USESOURCEFORMAT_APPLY"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74778_4*q_h_i*1_5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74778_4*q_h_i*1_1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74778_4*q_h_i*1_2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74778_4*q_h_i*1_3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74778_4*q_h_i*1_4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74778_4*q_h_i*1_2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174778_4*q_h_i*1_2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58.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74778_4*q_h_f*1_2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74778_4*q_h_i*1_3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174778_4*q_h_i*1_3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61.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74778_4*q_h_f*1_3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74778_4*q_h_i*1_1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174778_4*q_h_i*1_1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64.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74778_4*q_h_f*1_1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3"/>
  <p:tag name="KSO_WM_UNIT_ID" val="diagram20174778_4*q_h_i*1_5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5_2"/>
  <p:tag name="KSO_WM_UNIT_ID" val="diagram20174778_4*q_h_i*1_5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67.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74778_4*q_h_f*1_5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74778_4*q_h_i*1_4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4_2"/>
  <p:tag name="KSO_WM_UNIT_ID" val="diagram20174778_4*q_h_i*1_4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7.xml><?xml version="1.0" encoding="utf-8"?>
<p:tagLst xmlns:p="http://schemas.openxmlformats.org/presentationml/2006/main">
  <p:tag name="KSO_WM_UNIT_PLACING_PICTURE_USER_VIEWPORT" val="{&quot;height&quot;:843.72755905511815,&quot;width&quot;:879.1196850393701}"/>
</p:tagLst>
</file>

<file path=ppt/tags/tag70.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74778_4*q_h_f*1_4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71.xml><?xml version="1.0" encoding="utf-8"?>
<p:tagLst xmlns:p="http://schemas.openxmlformats.org/presentationml/2006/main">
  <p:tag name="KSO_WM_BEAUTIFY_FLAG" val="#wm#"/>
  <p:tag name="KSO_WM_TEMPLATE_CATEGORY" val="diagram"/>
  <p:tag name="KSO_WM_TEMPLATE_INDEX" val="20213676"/>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quot;topAbs&quot;:false,&quot;type&quot;:&quot;general&quot;}],&quot;id&quot;:&quot;2021-04-01T15:14:56&quot;,&quot;maxSize&quot;:{&quot;size1&quot;:26.699999999999999},&quot;minSize&quot;:{&quot;size1&quot;:17.800000000000001},&quot;normalSize&quot;:{&quot;size1&quot;:17.800000000000001},&quot;subLayout&quot;:[{&quot;id&quot;:&quot;2021-04-01T15:14:56&quot;,&quot;margin&quot;:{&quot;bottom&quot;:0,&quot;left&quot;:1.6929999589920044,&quot;right&quot;:1.6929999589920044,&quot;top&quot;:1.6929999589920044},&quot;type&quot;:0},{&quot;id&quot;:&quot;2021-04-01T15:14:56&quot;,&quot;margin&quot;:{&quot;bottom&quot;:1.6929999589920044,&quot;left&quot;:1.6929999589920044,&quot;right&quot;:1.6929999589920044,&quot;top&quot;:0.84700000286102295},&quot;type&quot;:0}],&quot;type&quot;:0}"/>
  <p:tag name="KSO_WM_SLIDE_BACKGROUND" val="[&quot;general&quot;]"/>
  <p:tag name="KSO_WM_SLIDE_RATIO" val="1.777778"/>
  <p:tag name="KSO_WM_SLIDE_CAN_ADD_NAVIGATION" val="1"/>
  <p:tag name="KSO_WM_SLIDE_ID" val="diagram202136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SLIDE_LAYOUT" val="a_d"/>
  <p:tag name="KSO_WM_SLIDE_LAYOUT_CNT" val="1_1"/>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big_font&quot;:false,&quot;fill_id&quot;:&quot;736496b0653343f1bfd4c6dc9c47e1b4&quot;,&quot;fill_align&quot;:&quot;lt&quot;,&quot;chip_types&quot;:[&quot;text&quot;]}],[{&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features&quot;:[&quot;collage&quot;,&quot;carousel&quot;],&quot;support_big_font&quot;:false,&quot;fill_id&quot;:&quot;736496b0653343f1bfd4c6dc9c47e1b4&quot;,&quot;fill_align&quot;:&quot;cm&quot;,&quot;chip_types&quot;:[&quot;diagram&quot;,&quot;pictext&quot;,&quot;picture&quot;,&quot;chart&quot;,&quot;table&quot;,&quot;video&quot;]}]]"/>
  <p:tag name="KSO_WM_CHIP_GROUPID" val="5f5ee1ca4d6848d78f644aec"/>
  <p:tag name="KSO_WM_CHIP_XID" val="5f696419553136823a5e6172"/>
  <p:tag name="FIXED_XID_TMP" val="5f5ee1ca4d6848d78f644aec"/>
  <p:tag name="KSO_WM_CHIP_DECFILLPROP" val="[]"/>
  <p:tag name="KSO_WM_SLIDE_BK_DARK_LIGHT" val="2"/>
  <p:tag name="KSO_WM_SLIDE_BACKGROUND_TYPE" val="general"/>
  <p:tag name="KSO_WM_SLIDE_SUPPORT_FEATURE_TYPE" val="3"/>
  <p:tag name="KSO_WM_TEMPLATE_ASSEMBLE_XID" val="60656eb54054ed1e2fb7fe8b"/>
  <p:tag name="KSO_WM_TEMPLATE_ASSEMBLE_GROUPID" val="60656eb54054ed1e2fb7fe8b"/>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01_1*l_h_i*1_1_1"/>
  <p:tag name="KSO_WM_TEMPLATE_CATEGORY" val="diagram"/>
  <p:tag name="KSO_WM_TEMPLATE_INDEX" val="20219401"/>
  <p:tag name="KSO_WM_UNIT_LAYERLEVEL" val="1_1_1"/>
  <p:tag name="KSO_WM_TAG_VERSION" val="1.0"/>
  <p:tag name="KSO_WM_BEAUTIFY_FLAG" val="#wm#"/>
  <p:tag name="KSO_WM_CHIP_GROUPID" val="60bed6124737e0f4c1ebe8cc"/>
  <p:tag name="KSO_WM_CHIP_XID" val="60bed6124737e0f4c1ebe8cd"/>
  <p:tag name="KSO_WM_ASSEMBLE_CHIP_INDEX" val="63d56dbcc0c74190b97d5c3105329758"/>
  <p:tag name="KSO_WM_UNIT_VALUE" val="6"/>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401_1*l_h_i*1_1_3"/>
  <p:tag name="KSO_WM_TEMPLATE_CATEGORY" val="diagram"/>
  <p:tag name="KSO_WM_TEMPLATE_INDEX" val="20219401"/>
  <p:tag name="KSO_WM_UNIT_LAYERLEVEL" val="1_1_1"/>
  <p:tag name="KSO_WM_TAG_VERSION" val="1.0"/>
  <p:tag name="KSO_WM_BEAUTIFY_FLAG" val="#wm#"/>
  <p:tag name="KSO_WM_CHIP_GROUPID" val="60bed6124737e0f4c1ebe8cc"/>
  <p:tag name="KSO_WM_CHIP_XID" val="60bed6124737e0f4c1ebe8cd"/>
  <p:tag name="KSO_WM_ASSEMBLE_CHIP_INDEX" val="63d56dbcc0c74190b97d5c3105329758"/>
  <p:tag name="KSO_WM_UNIT_VALUE" val="6"/>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401_1*l_h_i*1_1_2"/>
  <p:tag name="KSO_WM_TEMPLATE_CATEGORY" val="diagram"/>
  <p:tag name="KSO_WM_TEMPLATE_INDEX" val="20219401"/>
  <p:tag name="KSO_WM_UNIT_LAYERLEVEL" val="1_1_1"/>
  <p:tag name="KSO_WM_TAG_VERSION" val="1.0"/>
  <p:tag name="KSO_WM_BEAUTIFY_FLAG" val="#wm#"/>
  <p:tag name="KSO_WM_CHIP_GROUPID" val="60bed6124737e0f4c1ebe8cc"/>
  <p:tag name="KSO_WM_CHIP_XID" val="60bed6124737e0f4c1ebe8cd"/>
  <p:tag name="KSO_WM_ASSEMBLE_CHIP_INDEX" val="63d56dbcc0c74190b97d5c3105329758"/>
  <p:tag name="KSO_WM_UNIT_VALUE" val="1"/>
  <p:tag name="KSO_WM_UNIT_TEXT_FILL_FORE_SCHEMECOLOR_INDEX_BRIGHTNESS" val="0"/>
  <p:tag name="KSO_WM_UNIT_TEXT_FILL_FORE_SCHEMECOLOR_INDEX" val="14"/>
  <p:tag name="KSO_WM_UNIT_TEXT_FILL_TYPE" val="1"/>
  <p:tag name="KSO_WM_UNIT_USESOURCEFORMAT_APPLY" val="1"/>
</p:tagLst>
</file>

<file path=ppt/tags/tag75.xml><?xml version="1.0" encoding="utf-8"?>
<p:tagLst xmlns:p="http://schemas.openxmlformats.org/presentationml/2006/main">
  <p:tag name="KSO_WM_UNIT_SUBTYPE" val="a"/>
  <p:tag name="KSO_WM_UNIT_PRESET_TEXT" val="单击此处添加文本具体内容"/>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401_1*l_h_f*1_1_1"/>
  <p:tag name="KSO_WM_TEMPLATE_CATEGORY" val="diagram"/>
  <p:tag name="KSO_WM_TEMPLATE_INDEX" val="20219401"/>
  <p:tag name="KSO_WM_UNIT_LAYERLEVEL" val="1_1_1"/>
  <p:tag name="KSO_WM_TAG_VERSION" val="1.0"/>
  <p:tag name="KSO_WM_BEAUTIFY_FLAG" val="#wm#"/>
  <p:tag name="KSO_WM_CHIP_GROUPID" val="60bed6124737e0f4c1ebe8cc"/>
  <p:tag name="KSO_WM_CHIP_XID" val="60bed6124737e0f4c1ebe8cd"/>
  <p:tag name="KSO_WM_ASSEMBLE_CHIP_INDEX" val="63d56dbcc0c74190b97d5c3105329758"/>
  <p:tag name="KSO_WM_UNIT_TEXT_FILL_FORE_SCHEMECOLOR_INDEX_BRIGHTNESS" val="-0.25"/>
  <p:tag name="KSO_WM_UNIT_TEXT_FILL_FORE_SCHEMECOLOR_INDEX" val="13"/>
  <p:tag name="KSO_WM_UNIT_TEXT_FILL_TYPE" val="1"/>
  <p:tag name="KSO_WM_UNIT_USESOURCEFORMAT_APPLY"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401_1*l_h_i*1_2_1"/>
  <p:tag name="KSO_WM_TEMPLATE_CATEGORY" val="diagram"/>
  <p:tag name="KSO_WM_TEMPLATE_INDEX" val="20219401"/>
  <p:tag name="KSO_WM_UNIT_LAYERLEVEL" val="1_1_1"/>
  <p:tag name="KSO_WM_TAG_VERSION" val="1.0"/>
  <p:tag name="KSO_WM_BEAUTIFY_FLAG" val="#wm#"/>
  <p:tag name="KSO_WM_CHIP_GROUPID" val="60bed6124737e0f4c1ebe8cc"/>
  <p:tag name="KSO_WM_CHIP_XID" val="60bed6124737e0f4c1ebe8cd"/>
  <p:tag name="KSO_WM_ASSEMBLE_CHIP_INDEX" val="63d56dbcc0c74190b97d5c3105329758"/>
  <p:tag name="KSO_WM_UNIT_VALUE" val="6"/>
  <p:tag name="KSO_WM_UNIT_LINE_FORE_SCHEMECOLOR_INDEX_BRIGHTNESS" val="0.8"/>
  <p:tag name="KSO_WM_UNIT_LINE_FORE_SCHEMECOLOR_INDEX" val="9"/>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9401_1*l_h_i*1_2_3"/>
  <p:tag name="KSO_WM_TEMPLATE_CATEGORY" val="diagram"/>
  <p:tag name="KSO_WM_TEMPLATE_INDEX" val="20219401"/>
  <p:tag name="KSO_WM_UNIT_LAYERLEVEL" val="1_1_1"/>
  <p:tag name="KSO_WM_TAG_VERSION" val="1.0"/>
  <p:tag name="KSO_WM_BEAUTIFY_FLAG" val="#wm#"/>
  <p:tag name="KSO_WM_CHIP_GROUPID" val="60bed6124737e0f4c1ebe8cc"/>
  <p:tag name="KSO_WM_CHIP_XID" val="60bed6124737e0f4c1ebe8cd"/>
  <p:tag name="KSO_WM_ASSEMBLE_CHIP_INDEX" val="63d56dbcc0c74190b97d5c3105329758"/>
  <p:tag name="KSO_WM_UNIT_VALUE" val="6"/>
  <p:tag name="KSO_WM_UNIT_FILL_FORE_SCHEMECOLOR_INDEX_BRIGHTNESS" val="0.4"/>
  <p:tag name="KSO_WM_UNIT_FILL_FORE_SCHEMECOLOR_INDEX" val="9"/>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9401_1*l_h_i*1_2_2"/>
  <p:tag name="KSO_WM_TEMPLATE_CATEGORY" val="diagram"/>
  <p:tag name="KSO_WM_TEMPLATE_INDEX" val="20219401"/>
  <p:tag name="KSO_WM_UNIT_LAYERLEVEL" val="1_1_1"/>
  <p:tag name="KSO_WM_TAG_VERSION" val="1.0"/>
  <p:tag name="KSO_WM_BEAUTIFY_FLAG" val="#wm#"/>
  <p:tag name="KSO_WM_CHIP_GROUPID" val="60bed6124737e0f4c1ebe8cc"/>
  <p:tag name="KSO_WM_CHIP_XID" val="60bed6124737e0f4c1ebe8cd"/>
  <p:tag name="KSO_WM_ASSEMBLE_CHIP_INDEX" val="63d56dbcc0c74190b97d5c3105329758"/>
  <p:tag name="KSO_WM_UNIT_VALUE" val="1"/>
  <p:tag name="KSO_WM_UNIT_TEXT_FILL_FORE_SCHEMECOLOR_INDEX_BRIGHTNESS" val="0"/>
  <p:tag name="KSO_WM_UNIT_TEXT_FILL_FORE_SCHEMECOLOR_INDEX" val="14"/>
  <p:tag name="KSO_WM_UNIT_TEXT_FILL_TYPE" val="1"/>
  <p:tag name="KSO_WM_UNIT_USESOURCEFORMAT_APPLY" val="1"/>
</p:tagLst>
</file>

<file path=ppt/tags/tag79.xml><?xml version="1.0" encoding="utf-8"?>
<p:tagLst xmlns:p="http://schemas.openxmlformats.org/presentationml/2006/main">
  <p:tag name="KSO_WM_UNIT_SUBTYPE" val="a"/>
  <p:tag name="KSO_WM_UNIT_PRESET_TEXT" val="单击此处添加文本具体内容"/>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401_1*l_h_f*1_2_1"/>
  <p:tag name="KSO_WM_TEMPLATE_CATEGORY" val="diagram"/>
  <p:tag name="KSO_WM_TEMPLATE_INDEX" val="20219401"/>
  <p:tag name="KSO_WM_UNIT_LAYERLEVEL" val="1_1_1"/>
  <p:tag name="KSO_WM_TAG_VERSION" val="1.0"/>
  <p:tag name="KSO_WM_BEAUTIFY_FLAG" val="#wm#"/>
  <p:tag name="KSO_WM_CHIP_GROUPID" val="60bed6124737e0f4c1ebe8cc"/>
  <p:tag name="KSO_WM_CHIP_XID" val="60bed6124737e0f4c1ebe8cd"/>
  <p:tag name="KSO_WM_ASSEMBLE_CHIP_INDEX" val="63d56dbcc0c74190b97d5c3105329758"/>
  <p:tag name="KSO_WM_UNIT_TEXT_FILL_FORE_SCHEMECOLOR_INDEX_BRIGHTNESS" val="-0.25"/>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0.xml><?xml version="1.0" encoding="utf-8"?>
<p:tagLst xmlns:p="http://schemas.openxmlformats.org/presentationml/2006/main">
  <p:tag name="KSO_WM_UNIT_VALUE" val="592*1650"/>
  <p:tag name="KSO_WM_UNIT_HIGHLIGHT" val="0"/>
  <p:tag name="KSO_WM_UNIT_COMPATIBLE" val="0"/>
  <p:tag name="KSO_WM_UNIT_DIAGRAM_ISNUMVISUAL" val="0"/>
  <p:tag name="KSO_WM_UNIT_DIAGRAM_ISREFERUNIT" val="0"/>
  <p:tag name="KSO_WM_UNIT_TYPE" val="d"/>
  <p:tag name="KSO_WM_UNIT_INDEX" val="2"/>
  <p:tag name="KSO_WM_UNIT_ID" val="diagram20214314_1*d*2"/>
  <p:tag name="KSO_WM_TEMPLATE_CATEGORY" val="diagram"/>
  <p:tag name="KSO_WM_TEMPLATE_INDEX" val="20214314"/>
  <p:tag name="KSO_WM_UNIT_LAYERLEVEL" val="1"/>
  <p:tag name="KSO_WM_TAG_VERSION" val="1.0"/>
  <p:tag name="KSO_WM_BEAUTIFY_FLAG" val="#wm#"/>
  <p:tag name="KSO_WM_CHIP_GROUPID" val="5e7310da9a230a26b9e88a19"/>
  <p:tag name="KSO_WM_CHIP_XID" val="5e7310da9a230a26b9e88a1a"/>
  <p:tag name="KSO_WM_UNIT_DEC_AREA_ID" val="9da4e677353e4f57ac345d0e58127aa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708629206324575b93f2a680a648ade"/>
  <p:tag name="KSO_WM_UNIT_SUPPORT_UNIT_TYPE" val="[&quot;d&quot;,&quot;α&quot;,&quot;β&quot;]"/>
  <p:tag name="KSO_WM_TEMPLATE_ASSEMBLE_XID" val="60656f6f4054ed1e2fb80a31"/>
  <p:tag name="KSO_WM_TEMPLATE_ASSEMBLE_GROUPID" val="60656f6f4054ed1e2fb80a31"/>
  <p:tag name="KSO_WM_UNIT_PICTURE_CLIP_FLAG" val="0"/>
</p:tagLst>
</file>

<file path=ppt/tags/tag81.xml><?xml version="1.0" encoding="utf-8"?>
<p:tagLst xmlns:p="http://schemas.openxmlformats.org/presentationml/2006/main">
  <p:tag name="KSO_WM_UNIT_VALUE" val="592*1650"/>
  <p:tag name="KSO_WM_UNIT_HIGHLIGHT" val="0"/>
  <p:tag name="KSO_WM_UNIT_COMPATIBLE" val="0"/>
  <p:tag name="KSO_WM_UNIT_DIAGRAM_ISNUMVISUAL" val="0"/>
  <p:tag name="KSO_WM_UNIT_DIAGRAM_ISREFERUNIT" val="0"/>
  <p:tag name="KSO_WM_UNIT_TYPE" val="d"/>
  <p:tag name="KSO_WM_UNIT_INDEX" val="1"/>
  <p:tag name="KSO_WM_UNIT_ID" val="diagram20214314_1*d*1"/>
  <p:tag name="KSO_WM_TEMPLATE_CATEGORY" val="diagram"/>
  <p:tag name="KSO_WM_TEMPLATE_INDEX" val="20214314"/>
  <p:tag name="KSO_WM_UNIT_LAYERLEVEL" val="1"/>
  <p:tag name="KSO_WM_TAG_VERSION" val="1.0"/>
  <p:tag name="KSO_WM_BEAUTIFY_FLAG" val="#wm#"/>
  <p:tag name="KSO_WM_CHIP_GROUPID" val="5e7310da9a230a26b9e88a19"/>
  <p:tag name="KSO_WM_CHIP_XID" val="5e7310da9a230a26b9e88a1a"/>
  <p:tag name="KSO_WM_UNIT_DEC_AREA_ID" val="1f14d71d91164368b54982c51946906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42f61a847d5493cbf0f25e199c5cf87"/>
  <p:tag name="KSO_WM_UNIT_SUPPORT_UNIT_TYPE" val="[&quot;d&quot;,&quot;α&quot;,&quot;β&quot;]"/>
  <p:tag name="KSO_WM_TEMPLATE_ASSEMBLE_XID" val="60656f6f4054ed1e2fb80a31"/>
  <p:tag name="KSO_WM_TEMPLATE_ASSEMBLE_GROUPID" val="60656f6f4054ed1e2fb80a31"/>
  <p:tag name="KSO_WM_UNIT_PICTURE_CLIP_FLAG" val="0"/>
</p:tagLst>
</file>

<file path=ppt/tags/tag82.xml><?xml version="1.0" encoding="utf-8"?>
<p:tagLst xmlns:p="http://schemas.openxmlformats.org/presentationml/2006/main">
  <p:tag name="TIMING" val="|3.9|3.3|4.4"/>
  <p:tag name="KSO_WM_SLIDE_BACKGROUND" val="[&quot;general&quot;]"/>
  <p:tag name="KSO_WM_SLIDE_RATIO" val="1.777778"/>
  <p:tag name="KSO_WM_SLIDE_ID" val="diagram2021431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8*444"/>
  <p:tag name="KSO_WM_SLIDE_POSITION" val="36*48"/>
  <p:tag name="KSO_WM_TAG_VERSION" val="1.0"/>
  <p:tag name="KSO_WM_BEAUTIFY_FLAG" val="#wm#"/>
  <p:tag name="KSO_WM_TEMPLATE_CATEGORY" val="diagram"/>
  <p:tag name="KSO_WM_TEMPLATE_INDEX" val="20214314"/>
  <p:tag name="KSO_WM_SLIDE_LAYOUT" val="a_d"/>
  <p:tag name="KSO_WM_SLIDE_LAYOUT_CNT" val="1_3"/>
  <p:tag name="KSO_WM_SLIDE_LAYOUT_INFO" val="{&quot;backgroundInfo&quot;:[{&quot;bottom&quot;:0,&quot;bottomAbs&quot;:false,&quot;left&quot;:0,&quot;leftAbs&quot;:false,&quot;right&quot;:0,&quot;rightAbs&quot;:false,&quot;top&quot;:0,&quot;topAbs&quot;:false,&quot;type&quot;:&quot;general&quot;}],&quot;direction&quot;:1,&quot;id&quot;:&quot;2021-04-01T15:46:35&quot;,&quot;maxSize&quot;:{&quot;size1&quot;:51.29963499503792},&quot;minSize&quot;:{&quot;size1&quot;:37.599634995037924},&quot;normalSize&quot;:{&quot;size1&quot;:51.299634995037913},&quot;subLayout&quot;:[{&quot;id&quot;:&quot;2021-04-01T15:46:35&quot;,&quot;margin&quot;:{&quot;bottom&quot;:1.6929999589920044,&quot;left&quot;:1.2699999809265137,&quot;right&quot;:0.026000002399086952,&quot;top&quot;:1.6929999589920044},&quot;type&quot;:0},{&quot;id&quot;:&quot;2021-04-01T15:46:35&quot;,&quot;maxSize&quot;:{&quot;size1&quot;:33.299628274494573},&quot;minSize&quot;:{&quot;size1&quot;:20.099628274494577},&quot;normalSize&quot;:{&quot;size1&quot;:20.099628274494577},&quot;subLayout&quot;:[{&quot;id&quot;:&quot;2021-04-01T15:46:35&quot;,&quot;margin&quot;:{&quot;bottom&quot;:0.026000002399086952,&quot;left&quot;:1.2439998388290405,&quot;right&quot;:1.2699999809265137,&quot;top&quot;:1.6929999589920044},&quot;type&quot;:0},{&quot;id&quot;:&quot;2021-04-01T15:46:35&quot;,&quot;maxSize&quot;:{&quot;size1&quot;:66.799534763734641},&quot;minSize&quot;:{&quot;size1&quot;:30.599534763734642},&quot;normalSize&quot;:{&quot;size1&quot;:44.499534763734637},&quot;subLayout&quot;:[{&quot;id&quot;:&quot;2021-04-01T15:46:35&quot;,&quot;margin&quot;:{&quot;bottom&quot;:0.026000002399086952,&quot;left&quot;:1.2439998388290405,&quot;right&quot;:1.2699999809265137,&quot;top&quot;:0.81999999284744263},&quot;type&quot;:0},{&quot;id&quot;:&quot;2021-04-01T15:46:35&quot;,&quot;margin&quot;:{&quot;bottom&quot;:1.6929999589920044,&quot;left&quot;:1.2439998388290405,&quot;right&quot;:1.2699999809265137,&quot;top&quot;:0.84700000286102295},&quot;type&quot;:0}],&quot;type&quot;:0}],&quot;type&quot;:0}],&quot;type&quot;:0}"/>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carousel&quot;,&quot;creativecrop&quot;],&quot;support_big_font&quot;:false,&quot;picture_toward&quot;:0,&quot;picture_dockside&quot;:[],&quot;fill_id&quot;:&quot;1e0df85a3b084cc9a997cdfb25d1c8de&quot;,&quot;fill_align&quot;:&quot;cm&quot;,&quot;chip_types&quot;:[&quot;diagram&quot;,&quot;pictext&quot;,&quot;picture&quot;,&quot;chart&quot;,&quot;table&quot;,&quot;video&quot;]},{&quot;text_align&quot;:&quot;lb&quot;,&quot;text_direction&quot;:&quot;horizontal&quot;,&quot;support_big_font&quot;:false,&quot;picture_toward&quot;:0,&quot;picture_dockside&quot;:[],&quot;fill_id&quot;:&quot;372dad03396b45079050e5b7c4209572&quot;,&quot;fill_align&quot;:&quot;lb&quot;,&quot;chip_types&quot;:[&quot;header&quot;]},{&quot;text_align&quot;:&quot;lt&quot;,&quot;text_direction&quot;:&quot;horizontal&quot;,&quot;support_big_font&quot;:false,&quot;picture_toward&quot;:0,&quot;picture_dockside&quot;:[],&quot;fill_id&quot;:&quot;033aa4a9dd0242a1b0948100db904508&quot;,&quot;fill_align&quot;:&quot;lt&quot;,&quot;chip_types&quot;:[&quot;text&quot;,&quot;picture&quot;,&quot;chart&quot;,&quot;table&quot;]},{&quot;text_align&quot;:&quot;lt&quot;,&quot;text_direction&quot;:&quot;horizontal&quot;,&quot;support_big_font&quot;:false,&quot;picture_toward&quot;:0,&quot;picture_dockside&quot;:[],&quot;fill_id&quot;:&quot;2a5e04d8a58c4974b5d26da79f76e5bb&quot;,&quot;fill_align&quot;:&quot;lt&quot;,&quot;chip_types&quot;:[&quot;text&quot;,&quot;picture&quot;,&quot;chart&quot;,&quot;table&quot;]}]]"/>
  <p:tag name="KSO_WM_CHIP_XID" val="5eedbb92fa6683b8872baa47"/>
  <p:tag name="KSO_WM_CHIP_DECFILLPROP" val="[]"/>
  <p:tag name="KSO_WM_SLIDE_CAN_ADD_NAVIGATION" val="1"/>
  <p:tag name="KSO_WM_CHIP_GROUPID" val="5eedbb92fa6683b8872baa46"/>
  <p:tag name="KSO_WM_SLIDE_BK_DARK_LIGHT" val="2"/>
  <p:tag name="KSO_WM_SLIDE_BACKGROUND_TYPE" val="general"/>
  <p:tag name="KSO_WM_SLIDE_SUPPORT_FEATURE_TYPE" val="0"/>
  <p:tag name="KSO_WM_TEMPLATE_ASSEMBLE_XID" val="60656f6f4054ed1e2fb80a31"/>
  <p:tag name="KSO_WM_TEMPLATE_ASSEMBLE_GROUPID" val="60656f6f4054ed1e2fb80a31"/>
</p:tagLst>
</file>

<file path=ppt/tags/tag8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76_1*a*1"/>
  <p:tag name="KSO_WM_TEMPLATE_CATEGORY" val="diagram"/>
  <p:tag name="KSO_WM_TEMPLATE_INDEX" val="2021367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e5b988c84af4405be32d43fbd0526b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509509527864a24ab0a52274e73a281"/>
  <p:tag name="KSO_WM_UNIT_TEXT_FILL_FORE_SCHEMECOLOR_INDEX_BRIGHTNESS" val="0"/>
  <p:tag name="KSO_WM_UNIT_TEXT_FILL_FORE_SCHEMECOLOR_INDEX" val="13"/>
  <p:tag name="KSO_WM_UNIT_TEXT_FILL_TYPE" val="1"/>
  <p:tag name="KSO_WM_TEMPLATE_ASSEMBLE_XID" val="60656eb54054ed1e2fb7fe8b"/>
  <p:tag name="KSO_WM_TEMPLATE_ASSEMBLE_GROUPID" val="60656eb54054ed1e2fb7fe8b"/>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74778_4*q_i*1_1"/>
  <p:tag name="KSO_WM_TEMPLATE_CATEGORY" val="diagram"/>
  <p:tag name="KSO_WM_TEMPLATE_INDEX" val="20174778"/>
  <p:tag name="KSO_WM_UNIT_LAYERLEVEL" val="1_1"/>
  <p:tag name="KSO_WM_TAG_VERSION" val="1.0"/>
  <p:tag name="KSO_WM_BEAUTIFY_FLAG" val="#wm#"/>
  <p:tag name="KSO_WM_UNIT_USESOURCEFORMAT_APPLY"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74778_4*q_h_i*1_5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74778_4*q_h_i*1_2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74778_4*q_h_i*1_3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74778_4*q_h_i*1_4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74778_4*q_h_i*1_2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174778_4*q_h_i*1_2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91.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74778_4*q_h_f*1_2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74778_4*q_h_i*1_3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174778_4*q_h_i*1_3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94.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74778_4*q_h_f*1_3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74778_4*q_h_i*1_1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174778_4*q_h_i*1_1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97.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74778_4*q_h_f*1_1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3"/>
  <p:tag name="KSO_WM_UNIT_ID" val="diagram20174778_4*q_h_i*1_5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5_2"/>
  <p:tag name="KSO_WM_UNIT_ID" val="diagram20174778_4*q_h_i*1_5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2791</Words>
  <Application>WPS 演示</Application>
  <PresentationFormat>宽屏</PresentationFormat>
  <Paragraphs>313</Paragraphs>
  <Slides>25</Slides>
  <Notes>0</Notes>
  <HiddenSlides>0</HiddenSlides>
  <MMClips>0</MMClips>
  <ScaleCrop>false</ScaleCrop>
  <HeadingPairs>
    <vt:vector size="8" baseType="variant">
      <vt:variant>
        <vt:lpstr>已用的字体</vt:lpstr>
      </vt:variant>
      <vt:variant>
        <vt:i4>31</vt:i4>
      </vt:variant>
      <vt:variant>
        <vt:lpstr>主题</vt:lpstr>
      </vt:variant>
      <vt:variant>
        <vt:i4>4</vt:i4>
      </vt:variant>
      <vt:variant>
        <vt:lpstr>嵌入 OLE 服务器</vt:lpstr>
      </vt:variant>
      <vt:variant>
        <vt:i4>2</vt:i4>
      </vt:variant>
      <vt:variant>
        <vt:lpstr>幻灯片标题</vt:lpstr>
      </vt:variant>
      <vt:variant>
        <vt:i4>25</vt:i4>
      </vt:variant>
    </vt:vector>
  </HeadingPairs>
  <TitlesOfParts>
    <vt:vector size="62" baseType="lpstr">
      <vt:lpstr>Arial</vt:lpstr>
      <vt:lpstr>宋体</vt:lpstr>
      <vt:lpstr>Wingdings</vt:lpstr>
      <vt:lpstr>微软雅黑</vt:lpstr>
      <vt:lpstr>Calibri</vt:lpstr>
      <vt:lpstr>Times New Roman</vt:lpstr>
      <vt:lpstr>AdobeSongStd-Light</vt:lpstr>
      <vt:lpstr>ESRI AMFM Electric</vt:lpstr>
      <vt:lpstr>等线 Light</vt:lpstr>
      <vt:lpstr>Arial Unicode MS</vt:lpstr>
      <vt:lpstr>等线</vt:lpstr>
      <vt:lpstr>Segoe UI</vt:lpstr>
      <vt:lpstr>Wingdings</vt:lpstr>
      <vt:lpstr>华文隶书</vt:lpstr>
      <vt:lpstr>仓耳羽辰体-谷力 W05</vt:lpstr>
      <vt:lpstr>方正粗圆简体</vt:lpstr>
      <vt:lpstr>方正清刻本悦宋简体</vt:lpstr>
      <vt:lpstr>南构丽萍手写</vt:lpstr>
      <vt:lpstr>新宋体</vt:lpstr>
      <vt:lpstr>造字工房悦黑体验版常规体</vt:lpstr>
      <vt:lpstr>字魂56号-洪亮毛笔隶书简体</vt:lpstr>
      <vt:lpstr>字魂35号-经典雅黑</vt:lpstr>
      <vt:lpstr>思源黑体</vt:lpstr>
      <vt:lpstr>华文楷体</vt:lpstr>
      <vt:lpstr>苏新诗柳楷简</vt:lpstr>
      <vt:lpstr>南构刘晓潼手写</vt:lpstr>
      <vt:lpstr>迷你简菱心</vt:lpstr>
      <vt:lpstr>经典综艺体简</vt:lpstr>
      <vt:lpstr>汉仪尚巍手书简</vt:lpstr>
      <vt:lpstr>印品黑体</vt:lpstr>
      <vt:lpstr>黑体</vt:lpstr>
      <vt:lpstr>Office 主题​​</vt:lpstr>
      <vt:lpstr>1_Office 主题​​</vt:lpstr>
      <vt:lpstr>2_Office 主题​​</vt:lpstr>
      <vt:lpstr>7_Office 主题</vt:lpstr>
      <vt:lpstr>Equation.KSEE3</vt:lpstr>
      <vt:lpstr>Equation.KSEE3</vt:lpstr>
      <vt:lpstr>PowerPoint 演示文稿</vt:lpstr>
      <vt:lpstr>PowerPoint 演示文稿</vt:lpstr>
      <vt:lpstr>课程项目特点</vt:lpstr>
      <vt:lpstr>PowerPoint 演示文稿</vt:lpstr>
      <vt:lpstr> 基于朴素贝叶斯的情感分析</vt:lpstr>
      <vt:lpstr> 基于朴素贝叶斯的情感分析</vt:lpstr>
      <vt:lpstr>PowerPoint 演示文稿</vt:lpstr>
      <vt:lpstr>基于Textblob的情感分析</vt:lpstr>
      <vt:lpstr>基于Textblob的情感分析</vt:lpstr>
      <vt:lpstr>武汉大学公共基础必修课——Python语言程序设计</vt:lpstr>
      <vt:lpstr>PowerPoint 演示文稿</vt:lpstr>
      <vt:lpstr>基于NRC词典的情感分析</vt:lpstr>
      <vt:lpstr>基于NRC词典的情感分析</vt:lpstr>
      <vt:lpstr>基于NRC词典的情感分析</vt:lpstr>
      <vt:lpstr>武汉大学公共基础必修课——Python语言程序设计</vt:lpstr>
      <vt:lpstr>PowerPoint 演示文稿</vt:lpstr>
      <vt:lpstr>基于NRC词典的情感分析</vt:lpstr>
      <vt:lpstr>基于HOWNET词典的情感分析</vt:lpstr>
      <vt:lpstr>基于HOWNET词典的情感分析</vt:lpstr>
      <vt:lpstr>基于HOWNET词典的情感分析</vt:lpstr>
      <vt:lpstr>基于HOWNET词典的情感分析</vt:lpstr>
      <vt:lpstr>基于HOWNET词典的情感分析</vt:lpstr>
      <vt:lpstr>基于HOWNET词典的情感分析</vt:lpstr>
      <vt:lpstr>基于HOWNET词典的情感分析</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基于朴素贝叶斯的情感分析</dc:title>
  <dc:creator>梁皓然</dc:creator>
  <cp:lastModifiedBy>Malcolm</cp:lastModifiedBy>
  <cp:revision>13</cp:revision>
  <dcterms:created xsi:type="dcterms:W3CDTF">2021-11-23T06:20:00Z</dcterms:created>
  <dcterms:modified xsi:type="dcterms:W3CDTF">2021-12-03T04:51:40Z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A3BD0FBB2F424B93A341CFEBC6BD44D1</vt:lpwstr>
  </property>
  <property fmtid="{D5CDD505-2E9C-101B-9397-08002B2CF9AE}" pid="3" name="KSOProductBuildVer">
    <vt:lpwstr>2052-11.1.0.11115</vt:lpwstr>
  </property>
</Properties>
</file>